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9"/>
  </p:normalViewPr>
  <p:slideViewPr>
    <p:cSldViewPr snapToGrid="0" snapToObjects="1">
      <p:cViewPr varScale="1">
        <p:scale>
          <a:sx n="162" d="100"/>
          <a:sy n="162" d="100"/>
        </p:scale>
        <p:origin x="16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n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n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n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n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n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n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n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n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n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n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n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2"/>
                </a:solidFill>
              </a:defRPr>
            </a:lvl1pPr>
            <a:lvl2pPr lvl="1" algn="r">
              <a:spcBef>
                <a:spcPts val="0"/>
              </a:spcBef>
              <a:buNone/>
              <a:defRPr sz="1000">
                <a:solidFill>
                  <a:schemeClr val="dk2"/>
                </a:solidFill>
              </a:defRPr>
            </a:lvl2pPr>
            <a:lvl3pPr lvl="2" algn="r">
              <a:spcBef>
                <a:spcPts val="0"/>
              </a:spcBef>
              <a:buNone/>
              <a:defRPr sz="1000">
                <a:solidFill>
                  <a:schemeClr val="dk2"/>
                </a:solidFill>
              </a:defRPr>
            </a:lvl3pPr>
            <a:lvl4pPr lvl="3" algn="r">
              <a:spcBef>
                <a:spcPts val="0"/>
              </a:spcBef>
              <a:buNone/>
              <a:defRPr sz="1000">
                <a:solidFill>
                  <a:schemeClr val="dk2"/>
                </a:solidFill>
              </a:defRPr>
            </a:lvl4pPr>
            <a:lvl5pPr lvl="4" algn="r">
              <a:spcBef>
                <a:spcPts val="0"/>
              </a:spcBef>
              <a:buNone/>
              <a:defRPr sz="1000">
                <a:solidFill>
                  <a:schemeClr val="dk2"/>
                </a:solidFill>
              </a:defRPr>
            </a:lvl5pPr>
            <a:lvl6pPr lvl="5" algn="r">
              <a:spcBef>
                <a:spcPts val="0"/>
              </a:spcBef>
              <a:buNone/>
              <a:defRPr sz="1000">
                <a:solidFill>
                  <a:schemeClr val="dk2"/>
                </a:solidFill>
              </a:defRPr>
            </a:lvl6pPr>
            <a:lvl7pPr lvl="6" algn="r">
              <a:spcBef>
                <a:spcPts val="0"/>
              </a:spcBef>
              <a:buNone/>
              <a:defRPr sz="1000">
                <a:solidFill>
                  <a:schemeClr val="dk2"/>
                </a:solidFill>
              </a:defRPr>
            </a:lvl7pPr>
            <a:lvl8pPr lvl="7" algn="r">
              <a:spcBef>
                <a:spcPts val="0"/>
              </a:spcBef>
              <a:buNone/>
              <a:defRPr sz="1000">
                <a:solidFill>
                  <a:schemeClr val="dk2"/>
                </a:solidFill>
              </a:defRPr>
            </a:lvl8pPr>
            <a:lvl9pPr lvl="8" algn="r">
              <a:spcBef>
                <a:spcPts val="0"/>
              </a:spcBef>
              <a:buNone/>
              <a:defRPr sz="1000">
                <a:solidFill>
                  <a:schemeClr val="dk2"/>
                </a:solidFill>
              </a:defRPr>
            </a:lvl9pPr>
          </a:lstStyle>
          <a:p>
            <a:pPr marL="0" lvl="0" indent="0">
              <a:spcBef>
                <a:spcPts val="0"/>
              </a:spcBef>
              <a:spcAft>
                <a:spcPts val="0"/>
              </a:spcAft>
              <a:buNone/>
            </a:pPr>
            <a:fld id="{00000000-1234-1234-1234-123412341234}" type="slidenum">
              <a:rPr lang="n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gallery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p:cNvGrpSpPr/>
        <p:nvPr/>
      </p:nvGrpSpPr>
      <p:grpSpPr>
        <a:xfrm>
          <a:off x="0" y="0"/>
          <a:ext cx="0" cy="0"/>
          <a:chOff x="0" y="0"/>
          <a:chExt cx="0" cy="0"/>
        </a:xfrm>
      </p:grpSpPr>
      <p:pic>
        <p:nvPicPr>
          <p:cNvPr id="54" name="Shape 54"/>
          <p:cNvPicPr preferRelativeResize="0"/>
          <p:nvPr/>
        </p:nvPicPr>
        <p:blipFill>
          <a:blip r:embed="rId3">
            <a:alphaModFix/>
          </a:blip>
          <a:stretch>
            <a:fillRect/>
          </a:stretch>
        </p:blipFill>
        <p:spPr>
          <a:xfrm>
            <a:off x="0" y="0"/>
            <a:ext cx="9144000" cy="5143500"/>
          </a:xfrm>
          <a:prstGeom prst="rect">
            <a:avLst/>
          </a:prstGeom>
          <a:noFill/>
          <a:ln>
            <a:noFill/>
          </a:ln>
        </p:spPr>
      </p:pic>
      <p:sp>
        <p:nvSpPr>
          <p:cNvPr id="55" name="Shape 55"/>
          <p:cNvSpPr txBox="1">
            <a:spLocks noGrp="1"/>
          </p:cNvSpPr>
          <p:nvPr>
            <p:ph type="ctrTitle"/>
          </p:nvPr>
        </p:nvSpPr>
        <p:spPr>
          <a:xfrm>
            <a:off x="158325" y="141500"/>
            <a:ext cx="3285000" cy="3207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nb" sz="5000">
                <a:solidFill>
                  <a:srgbClr val="434343"/>
                </a:solidFill>
                <a:latin typeface="Oswald"/>
                <a:ea typeface="Oswald"/>
                <a:cs typeface="Oswald"/>
                <a:sym typeface="Oswald"/>
              </a:rPr>
              <a:t>Her er løsningen. Hva var problemet?</a:t>
            </a:r>
            <a:endParaRPr sz="5000">
              <a:solidFill>
                <a:srgbClr val="434343"/>
              </a:solidFill>
              <a:latin typeface="Oswald"/>
              <a:ea typeface="Oswald"/>
              <a:cs typeface="Oswald"/>
              <a:sym typeface="Oswald"/>
            </a:endParaRPr>
          </a:p>
        </p:txBody>
      </p:sp>
      <p:sp>
        <p:nvSpPr>
          <p:cNvPr id="56" name="Shape 56"/>
          <p:cNvSpPr txBox="1"/>
          <p:nvPr/>
        </p:nvSpPr>
        <p:spPr>
          <a:xfrm>
            <a:off x="3202075" y="3662500"/>
            <a:ext cx="3349500" cy="453900"/>
          </a:xfrm>
          <a:prstGeom prst="rect">
            <a:avLst/>
          </a:prstGeom>
          <a:noFill/>
          <a:ln>
            <a:noFill/>
          </a:ln>
        </p:spPr>
        <p:txBody>
          <a:bodyPr spcFirstLastPara="1" wrap="square" lIns="91425" tIns="91425" rIns="91425" bIns="91425" anchor="t" anchorCtr="0">
            <a:noAutofit/>
          </a:bodyPr>
          <a:lstStyle/>
          <a:p>
            <a:pPr marL="0" lvl="0" indent="0" algn="just">
              <a:spcBef>
                <a:spcPts val="0"/>
              </a:spcBef>
              <a:spcAft>
                <a:spcPts val="0"/>
              </a:spcAft>
              <a:buNone/>
            </a:pPr>
            <a:r>
              <a:rPr lang="nb" sz="2600">
                <a:solidFill>
                  <a:srgbClr val="5B0F00"/>
                </a:solidFill>
                <a:latin typeface="Oswald"/>
                <a:ea typeface="Oswald"/>
                <a:cs typeface="Oswald"/>
                <a:sym typeface="Oswald"/>
              </a:rPr>
              <a:t>Hvordan gjøre Noark til et verktøy i stedet for en belastning.</a:t>
            </a:r>
            <a:endParaRPr sz="2600">
              <a:solidFill>
                <a:srgbClr val="5B0F00"/>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1000"/>
                                          </p:stCondLst>
                                        </p:cTn>
                                        <p:tgtEl>
                                          <p:spTgt spid="55"/>
                                        </p:tgtEl>
                                        <p:attrNameLst>
                                          <p:attrName>style.visibility</p:attrName>
                                        </p:attrNameLst>
                                      </p:cBhvr>
                                      <p:to>
                                        <p:strVal val="hidden"/>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55"/>
                                        </p:tgtEl>
                                        <p:attrNameLst>
                                          <p:attrName>style.visibility</p:attrName>
                                        </p:attrNameLst>
                                      </p:cBhvr>
                                      <p:to>
                                        <p:strVal val="visible"/>
                                      </p:to>
                                    </p:set>
                                  </p:childTnLst>
                                </p:cTn>
                              </p:par>
                              <p:par>
                                <p:cTn id="10" presetID="1" presetClass="exit" presetSubtype="0" fill="hold" nodeType="withEffect">
                                  <p:stCondLst>
                                    <p:cond delay="0"/>
                                  </p:stCondLst>
                                  <p:childTnLst>
                                    <p:set>
                                      <p:cBhvr>
                                        <p:cTn id="11" dur="1" fill="hold">
                                          <p:stCondLst>
                                            <p:cond delay="1000"/>
                                          </p:stCondLst>
                                        </p:cTn>
                                        <p:tgtEl>
                                          <p:spTgt spid="55"/>
                                        </p:tgtEl>
                                        <p:attrNameLst>
                                          <p:attrName>style.visibility</p:attrName>
                                        </p:attrNameLst>
                                      </p:cBhvr>
                                      <p:to>
                                        <p:strVal val="hidden"/>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1000"/>
                                          </p:stCondLst>
                                        </p:cTn>
                                        <p:tgtEl>
                                          <p:spTgt spid="55"/>
                                        </p:tgtEl>
                                        <p:attrNameLst>
                                          <p:attrName>style.visibility</p:attrName>
                                        </p:attrNameLst>
                                      </p:cBhvr>
                                      <p:to>
                                        <p:strVal val="hidden"/>
                                      </p:to>
                                    </p:set>
                                  </p:childTnLst>
                                </p:cTn>
                              </p:par>
                            </p:childTnLst>
                          </p:cTn>
                        </p:par>
                        <p:par>
                          <p:cTn id="17" fill="hold">
                            <p:stCondLst>
                              <p:cond delay="3000"/>
                            </p:stCondLst>
                            <p:childTnLst>
                              <p:par>
                                <p:cTn id="18" presetID="1" presetClass="entr" presetSubtype="0"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par>
                          <p:cTn id="20" fill="hold">
                            <p:stCondLst>
                              <p:cond delay="4000"/>
                            </p:stCondLst>
                            <p:childTnLst>
                              <p:par>
                                <p:cTn id="21" presetID="23" presetClass="exit" presetSubtype="32" fill="hold" nodeType="afterEffect">
                                  <p:stCondLst>
                                    <p:cond delay="0"/>
                                  </p:stCondLst>
                                  <p:childTnLst>
                                    <p:anim calcmode="lin" valueType="num">
                                      <p:cBhvr additive="base">
                                        <p:cTn id="22" dur="1000"/>
                                        <p:tgtEl>
                                          <p:spTgt spid="55"/>
                                        </p:tgtEl>
                                        <p:attrNameLst>
                                          <p:attrName>ppt_w</p:attrName>
                                        </p:attrNameLst>
                                      </p:cBhvr>
                                      <p:tavLst>
                                        <p:tav tm="0">
                                          <p:val>
                                            <p:strVal val="#ppt_w"/>
                                          </p:val>
                                        </p:tav>
                                        <p:tav tm="100000">
                                          <p:val>
                                            <p:strVal val="0"/>
                                          </p:val>
                                        </p:tav>
                                      </p:tavLst>
                                    </p:anim>
                                    <p:anim calcmode="lin" valueType="num">
                                      <p:cBhvr additive="base">
                                        <p:cTn id="23" dur="1000"/>
                                        <p:tgtEl>
                                          <p:spTgt spid="55"/>
                                        </p:tgtEl>
                                        <p:attrNameLst>
                                          <p:attrName>ppt_h</p:attrName>
                                        </p:attrNameLst>
                                      </p:cBhvr>
                                      <p:tavLst>
                                        <p:tav tm="0">
                                          <p:val>
                                            <p:strVal val="#ppt_h"/>
                                          </p:val>
                                        </p:tav>
                                        <p:tav tm="100000">
                                          <p:val>
                                            <p:strVal val="0"/>
                                          </p:val>
                                        </p:tav>
                                      </p:tavLst>
                                    </p:anim>
                                    <p:set>
                                      <p:cBhvr>
                                        <p:cTn id="24" dur="1" fill="hold">
                                          <p:stCondLst>
                                            <p:cond delay="100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ctrTitle"/>
          </p:nvPr>
        </p:nvSpPr>
        <p:spPr>
          <a:xfrm>
            <a:off x="266475" y="259900"/>
            <a:ext cx="8520600" cy="9543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nb" sz="3600" b="1"/>
              <a:t>Hvilke behov må dekkes?</a:t>
            </a:r>
            <a:endParaRPr sz="3600" b="1"/>
          </a:p>
        </p:txBody>
      </p:sp>
      <p:sp>
        <p:nvSpPr>
          <p:cNvPr id="113" name="Shape 113"/>
          <p:cNvSpPr txBox="1">
            <a:spLocks noGrp="1"/>
          </p:cNvSpPr>
          <p:nvPr>
            <p:ph type="subTitle" idx="1"/>
          </p:nvPr>
        </p:nvSpPr>
        <p:spPr>
          <a:xfrm>
            <a:off x="244725" y="1870975"/>
            <a:ext cx="8564100" cy="2014800"/>
          </a:xfrm>
          <a:prstGeom prst="rect">
            <a:avLst/>
          </a:prstGeom>
        </p:spPr>
        <p:txBody>
          <a:bodyPr spcFirstLastPara="1" wrap="square" lIns="91425" tIns="91425" rIns="91425" bIns="91425" anchor="t" anchorCtr="0">
            <a:noAutofit/>
          </a:bodyPr>
          <a:lstStyle/>
          <a:p>
            <a:pPr marL="457200" lvl="0" indent="-406400" rtl="0">
              <a:spcBef>
                <a:spcPts val="0"/>
              </a:spcBef>
              <a:spcAft>
                <a:spcPts val="0"/>
              </a:spcAft>
              <a:buClr>
                <a:srgbClr val="000000"/>
              </a:buClr>
              <a:buSzPts val="2800"/>
              <a:buChar char="●"/>
            </a:pPr>
            <a:r>
              <a:rPr lang="nb">
                <a:solidFill>
                  <a:srgbClr val="000000"/>
                </a:solidFill>
              </a:rPr>
              <a:t>Arkivets behov</a:t>
            </a:r>
            <a:endParaRPr>
              <a:solidFill>
                <a:srgbClr val="000000"/>
              </a:solidFill>
            </a:endParaRPr>
          </a:p>
          <a:p>
            <a:pPr marL="457200" lvl="0" indent="-406400" rtl="0">
              <a:spcBef>
                <a:spcPts val="0"/>
              </a:spcBef>
              <a:spcAft>
                <a:spcPts val="0"/>
              </a:spcAft>
              <a:buClr>
                <a:srgbClr val="000000"/>
              </a:buClr>
              <a:buSzPts val="2800"/>
              <a:buChar char="●"/>
            </a:pPr>
            <a:r>
              <a:rPr lang="nb">
                <a:solidFill>
                  <a:srgbClr val="000000"/>
                </a:solidFill>
              </a:rPr>
              <a:t>Prosessbehov (herunder også saksbehandling)</a:t>
            </a:r>
            <a:endParaRPr>
              <a:solidFill>
                <a:srgbClr val="000000"/>
              </a:solidFill>
            </a:endParaRPr>
          </a:p>
          <a:p>
            <a:pPr marL="457200" lvl="0" indent="-406400">
              <a:spcBef>
                <a:spcPts val="0"/>
              </a:spcBef>
              <a:spcAft>
                <a:spcPts val="0"/>
              </a:spcAft>
              <a:buClr>
                <a:srgbClr val="000000"/>
              </a:buClr>
              <a:buSzPts val="2800"/>
              <a:buChar char="●"/>
            </a:pPr>
            <a:r>
              <a:rPr lang="nb">
                <a:solidFill>
                  <a:srgbClr val="000000"/>
                </a:solidFill>
              </a:rPr>
              <a:t>Universelle behov</a:t>
            </a:r>
            <a:endParaRPr>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ctrTitle"/>
          </p:nvPr>
        </p:nvSpPr>
        <p:spPr>
          <a:xfrm>
            <a:off x="311700" y="295750"/>
            <a:ext cx="8520600" cy="8565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nb" sz="4000"/>
              <a:t>Hva er “arkivbehov”</a:t>
            </a:r>
            <a:endParaRPr sz="4000"/>
          </a:p>
        </p:txBody>
      </p:sp>
      <p:sp>
        <p:nvSpPr>
          <p:cNvPr id="119" name="Shape 119"/>
          <p:cNvSpPr txBox="1">
            <a:spLocks noGrp="1"/>
          </p:cNvSpPr>
          <p:nvPr>
            <p:ph type="subTitle" idx="1"/>
          </p:nvPr>
        </p:nvSpPr>
        <p:spPr>
          <a:xfrm>
            <a:off x="497825" y="2408775"/>
            <a:ext cx="4504800" cy="203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b" sz="1800">
                <a:solidFill>
                  <a:srgbClr val="000000"/>
                </a:solidFill>
              </a:rPr>
              <a:t>Transaksjonsdata må Inneholde:</a:t>
            </a:r>
            <a:endParaRPr sz="1800">
              <a:solidFill>
                <a:srgbClr val="000000"/>
              </a:solidFill>
            </a:endParaRPr>
          </a:p>
          <a:p>
            <a:pPr marL="457200" lvl="0" indent="-342900" algn="l" rtl="0">
              <a:spcBef>
                <a:spcPts val="0"/>
              </a:spcBef>
              <a:spcAft>
                <a:spcPts val="0"/>
              </a:spcAft>
              <a:buClr>
                <a:srgbClr val="000000"/>
              </a:buClr>
              <a:buSzPts val="1800"/>
              <a:buAutoNum type="arabicPeriod"/>
            </a:pPr>
            <a:r>
              <a:rPr lang="nb" sz="1800">
                <a:solidFill>
                  <a:srgbClr val="000000"/>
                </a:solidFill>
              </a:rPr>
              <a:t>Informasjon om “data privacy”</a:t>
            </a:r>
            <a:endParaRPr sz="1800">
              <a:solidFill>
                <a:srgbClr val="000000"/>
              </a:solidFill>
            </a:endParaRPr>
          </a:p>
          <a:p>
            <a:pPr marL="457200" lvl="0" indent="-342900" algn="l" rtl="0">
              <a:spcBef>
                <a:spcPts val="0"/>
              </a:spcBef>
              <a:spcAft>
                <a:spcPts val="0"/>
              </a:spcAft>
              <a:buClr>
                <a:srgbClr val="000000"/>
              </a:buClr>
              <a:buSzPts val="1800"/>
              <a:buAutoNum type="arabicPeriod"/>
            </a:pPr>
            <a:r>
              <a:rPr lang="nb" sz="1800">
                <a:solidFill>
                  <a:schemeClr val="dk1"/>
                </a:solidFill>
              </a:rPr>
              <a:t>Informasjon om datasikkerhet</a:t>
            </a:r>
            <a:endParaRPr sz="1800">
              <a:solidFill>
                <a:srgbClr val="000000"/>
              </a:solidFill>
            </a:endParaRPr>
          </a:p>
          <a:p>
            <a:pPr marL="457200" lvl="0" indent="-342900" algn="l" rtl="0">
              <a:spcBef>
                <a:spcPts val="0"/>
              </a:spcBef>
              <a:spcAft>
                <a:spcPts val="0"/>
              </a:spcAft>
              <a:buClr>
                <a:schemeClr val="dk1"/>
              </a:buClr>
              <a:buSzPts val="1800"/>
              <a:buAutoNum type="arabicPeriod"/>
            </a:pPr>
            <a:r>
              <a:rPr lang="nb" sz="1800">
                <a:solidFill>
                  <a:schemeClr val="dk1"/>
                </a:solidFill>
              </a:rPr>
              <a:t>Informasjon om livsløp</a:t>
            </a:r>
            <a:endParaRPr sz="1800">
              <a:solidFill>
                <a:schemeClr val="dk1"/>
              </a:solidFill>
            </a:endParaRPr>
          </a:p>
          <a:p>
            <a:pPr marL="457200" lvl="0" indent="-342900" algn="l" rtl="0">
              <a:spcBef>
                <a:spcPts val="0"/>
              </a:spcBef>
              <a:spcAft>
                <a:spcPts val="0"/>
              </a:spcAft>
              <a:buClr>
                <a:srgbClr val="000000"/>
              </a:buClr>
              <a:buSzPts val="1800"/>
              <a:buAutoNum type="arabicPeriod"/>
            </a:pPr>
            <a:r>
              <a:rPr lang="nb" sz="1800">
                <a:solidFill>
                  <a:srgbClr val="000000"/>
                </a:solidFill>
              </a:rPr>
              <a:t>Informasjon for gjenfinning</a:t>
            </a:r>
            <a:endParaRPr sz="1800">
              <a:solidFill>
                <a:srgbClr val="000000"/>
              </a:solidFill>
            </a:endParaRPr>
          </a:p>
          <a:p>
            <a:pPr marL="457200" lvl="0" indent="-342900" algn="l" rtl="0">
              <a:spcBef>
                <a:spcPts val="0"/>
              </a:spcBef>
              <a:spcAft>
                <a:spcPts val="0"/>
              </a:spcAft>
              <a:buClr>
                <a:srgbClr val="000000"/>
              </a:buClr>
              <a:buSzPts val="1800"/>
              <a:buAutoNum type="arabicPeriod"/>
            </a:pPr>
            <a:r>
              <a:rPr lang="nb" sz="1800">
                <a:solidFill>
                  <a:srgbClr val="000000"/>
                </a:solidFill>
              </a:rPr>
              <a:t>Informasjon nok til å beskrive kontekst (sky is the limit, men hva er MINIMUM)</a:t>
            </a:r>
            <a:endParaRPr sz="1800">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p>
        </p:txBody>
      </p:sp>
      <p:pic>
        <p:nvPicPr>
          <p:cNvPr id="120" name="Shape 120"/>
          <p:cNvPicPr preferRelativeResize="0"/>
          <p:nvPr/>
        </p:nvPicPr>
        <p:blipFill>
          <a:blip r:embed="rId3">
            <a:alphaModFix/>
          </a:blip>
          <a:stretch>
            <a:fillRect/>
          </a:stretch>
        </p:blipFill>
        <p:spPr>
          <a:xfrm>
            <a:off x="5115550" y="2672725"/>
            <a:ext cx="4028444" cy="2470775"/>
          </a:xfrm>
          <a:prstGeom prst="rect">
            <a:avLst/>
          </a:prstGeom>
          <a:noFill/>
          <a:ln>
            <a:noFill/>
          </a:ln>
        </p:spPr>
      </p:pic>
      <p:sp>
        <p:nvSpPr>
          <p:cNvPr id="121" name="Shape 121"/>
          <p:cNvSpPr txBox="1"/>
          <p:nvPr/>
        </p:nvSpPr>
        <p:spPr>
          <a:xfrm>
            <a:off x="349050" y="1152238"/>
            <a:ext cx="8445900" cy="1173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nb" sz="2400">
                <a:solidFill>
                  <a:schemeClr val="dk1"/>
                </a:solidFill>
              </a:rPr>
              <a:t>Det to viktigste tingene er: FORMEN på dataene må være gjenkjennelig, METADATA må være intuitive og forståelige</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ctrTitle"/>
          </p:nvPr>
        </p:nvSpPr>
        <p:spPr>
          <a:xfrm>
            <a:off x="311700" y="295750"/>
            <a:ext cx="8520600" cy="771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nb" sz="4800"/>
              <a:t>Hva er prosessbehov?</a:t>
            </a:r>
            <a:endParaRPr sz="4800"/>
          </a:p>
        </p:txBody>
      </p:sp>
      <p:sp>
        <p:nvSpPr>
          <p:cNvPr id="127" name="Shape 127"/>
          <p:cNvSpPr txBox="1">
            <a:spLocks noGrp="1"/>
          </p:cNvSpPr>
          <p:nvPr>
            <p:ph type="subTitle" idx="1"/>
          </p:nvPr>
        </p:nvSpPr>
        <p:spPr>
          <a:xfrm>
            <a:off x="1021025" y="1067050"/>
            <a:ext cx="6565500" cy="19461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AutoNum type="arabicPeriod"/>
            </a:pPr>
            <a:r>
              <a:rPr lang="nb" sz="2400">
                <a:solidFill>
                  <a:srgbClr val="000000"/>
                </a:solidFill>
              </a:rPr>
              <a:t>Gjenfinning - ut fra </a:t>
            </a:r>
            <a:r>
              <a:rPr lang="nb" sz="2400" u="sng">
                <a:solidFill>
                  <a:srgbClr val="000000"/>
                </a:solidFill>
              </a:rPr>
              <a:t>andre</a:t>
            </a:r>
            <a:r>
              <a:rPr lang="nb" sz="2400">
                <a:solidFill>
                  <a:srgbClr val="000000"/>
                </a:solidFill>
              </a:rPr>
              <a:t> kriterier enn arkiv</a:t>
            </a:r>
            <a:endParaRPr sz="2400">
              <a:solidFill>
                <a:srgbClr val="000000"/>
              </a:solidFill>
            </a:endParaRPr>
          </a:p>
          <a:p>
            <a:pPr marL="457200" lvl="0" indent="-381000" algn="l" rtl="0">
              <a:spcBef>
                <a:spcPts val="0"/>
              </a:spcBef>
              <a:spcAft>
                <a:spcPts val="0"/>
              </a:spcAft>
              <a:buClr>
                <a:srgbClr val="000000"/>
              </a:buClr>
              <a:buSzPts val="2400"/>
              <a:buAutoNum type="arabicPeriod"/>
            </a:pPr>
            <a:r>
              <a:rPr lang="nb" sz="2400">
                <a:solidFill>
                  <a:srgbClr val="000000"/>
                </a:solidFill>
              </a:rPr>
              <a:t>Informasjonsinnhenting</a:t>
            </a:r>
            <a:endParaRPr sz="2400">
              <a:solidFill>
                <a:srgbClr val="000000"/>
              </a:solidFill>
            </a:endParaRPr>
          </a:p>
          <a:p>
            <a:pPr marL="457200" lvl="0" indent="-381000" algn="l" rtl="0">
              <a:spcBef>
                <a:spcPts val="0"/>
              </a:spcBef>
              <a:spcAft>
                <a:spcPts val="0"/>
              </a:spcAft>
              <a:buClr>
                <a:srgbClr val="000000"/>
              </a:buClr>
              <a:buSzPts val="2400"/>
              <a:buAutoNum type="arabicPeriod"/>
            </a:pPr>
            <a:r>
              <a:rPr lang="nb" sz="2400">
                <a:solidFill>
                  <a:srgbClr val="000000"/>
                </a:solidFill>
              </a:rPr>
              <a:t>Behandlingskriterier</a:t>
            </a:r>
            <a:endParaRPr sz="2400">
              <a:solidFill>
                <a:srgbClr val="000000"/>
              </a:solidFill>
            </a:endParaRPr>
          </a:p>
          <a:p>
            <a:pPr marL="457200" lvl="0" indent="-381000" algn="l" rtl="0">
              <a:spcBef>
                <a:spcPts val="0"/>
              </a:spcBef>
              <a:spcAft>
                <a:spcPts val="0"/>
              </a:spcAft>
              <a:buClr>
                <a:schemeClr val="dk1"/>
              </a:buClr>
              <a:buSzPts val="2400"/>
              <a:buAutoNum type="arabicPeriod"/>
            </a:pPr>
            <a:r>
              <a:rPr lang="nb" sz="2400">
                <a:solidFill>
                  <a:schemeClr val="dk1"/>
                </a:solidFill>
              </a:rPr>
              <a:t>Samhandling</a:t>
            </a:r>
            <a:endParaRPr sz="2400">
              <a:solidFill>
                <a:schemeClr val="dk1"/>
              </a:solidFill>
            </a:endParaRPr>
          </a:p>
          <a:p>
            <a:pPr marL="457200" lvl="0" indent="-381000" algn="l" rtl="0">
              <a:spcBef>
                <a:spcPts val="0"/>
              </a:spcBef>
              <a:spcAft>
                <a:spcPts val="0"/>
              </a:spcAft>
              <a:buClr>
                <a:schemeClr val="dk1"/>
              </a:buClr>
              <a:buSzPts val="2400"/>
              <a:buAutoNum type="arabicPeriod"/>
            </a:pPr>
            <a:r>
              <a:rPr lang="nb" sz="2400">
                <a:solidFill>
                  <a:schemeClr val="dk1"/>
                </a:solidFill>
              </a:rPr>
              <a:t>Statistikk</a:t>
            </a:r>
            <a:endParaRPr sz="2400">
              <a:solidFill>
                <a:schemeClr val="dk1"/>
              </a:solidFill>
            </a:endParaRPr>
          </a:p>
          <a:p>
            <a:pPr marL="457200" lvl="0" indent="-381000" algn="l" rtl="0">
              <a:spcBef>
                <a:spcPts val="0"/>
              </a:spcBef>
              <a:spcAft>
                <a:spcPts val="0"/>
              </a:spcAft>
              <a:buClr>
                <a:schemeClr val="dk1"/>
              </a:buClr>
              <a:buSzPts val="2400"/>
              <a:buAutoNum type="arabicPeriod"/>
            </a:pPr>
            <a:r>
              <a:rPr lang="nb" sz="2400">
                <a:solidFill>
                  <a:schemeClr val="dk1"/>
                </a:solidFill>
              </a:rPr>
              <a:t>Styring </a:t>
            </a:r>
            <a:endParaRPr sz="2400">
              <a:solidFill>
                <a:schemeClr val="dk1"/>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p>
        </p:txBody>
      </p:sp>
      <p:pic>
        <p:nvPicPr>
          <p:cNvPr id="128" name="Shape 128"/>
          <p:cNvPicPr preferRelativeResize="0"/>
          <p:nvPr/>
        </p:nvPicPr>
        <p:blipFill>
          <a:blip r:embed="rId3">
            <a:alphaModFix/>
          </a:blip>
          <a:stretch>
            <a:fillRect/>
          </a:stretch>
        </p:blipFill>
        <p:spPr>
          <a:xfrm rot="-1272306">
            <a:off x="3771738" y="2215114"/>
            <a:ext cx="4960623" cy="1412198"/>
          </a:xfrm>
          <a:prstGeom prst="rect">
            <a:avLst/>
          </a:prstGeom>
          <a:noFill/>
          <a:ln>
            <a:noFill/>
          </a:ln>
        </p:spPr>
      </p:pic>
      <p:sp>
        <p:nvSpPr>
          <p:cNvPr id="129" name="Shape 129"/>
          <p:cNvSpPr txBox="1"/>
          <p:nvPr/>
        </p:nvSpPr>
        <p:spPr>
          <a:xfrm>
            <a:off x="901250" y="4087750"/>
            <a:ext cx="7589700" cy="334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245900" y="355350"/>
            <a:ext cx="8520600" cy="575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nb" sz="3000"/>
              <a:t>Hvilke krav har “arkivet” til prosessene?</a:t>
            </a:r>
            <a:endParaRPr sz="3000"/>
          </a:p>
        </p:txBody>
      </p:sp>
      <p:sp>
        <p:nvSpPr>
          <p:cNvPr id="135" name="Shape 135"/>
          <p:cNvSpPr txBox="1">
            <a:spLocks noGrp="1"/>
          </p:cNvSpPr>
          <p:nvPr>
            <p:ph type="subTitle" idx="1"/>
          </p:nvPr>
        </p:nvSpPr>
        <p:spPr>
          <a:xfrm>
            <a:off x="360500" y="1120125"/>
            <a:ext cx="8291400" cy="114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b" sz="2400">
                <a:solidFill>
                  <a:schemeClr val="dk1"/>
                </a:solidFill>
              </a:rPr>
              <a:t>Utfordring: De som arbeider i en prosess vil ha større kunnskap om og kjenne konteksten til prosessene og har derfor mindre behov for supplerende informasjon enn fremtidige brukere av informasjonen. Derfor vil de ikke nødvendigvis se behovet for å berike transaksjonene med kontekstdata</a:t>
            </a:r>
            <a:endParaRPr sz="2400">
              <a:solidFill>
                <a:schemeClr val="dk1"/>
              </a:solidFill>
            </a:endParaRPr>
          </a:p>
          <a:p>
            <a:pPr marL="0" lvl="0" indent="0" algn="l" rtl="0">
              <a:spcBef>
                <a:spcPts val="0"/>
              </a:spcBef>
              <a:spcAft>
                <a:spcPts val="0"/>
              </a:spcAft>
              <a:buNone/>
            </a:pPr>
            <a:endParaRPr sz="1400">
              <a:solidFill>
                <a:schemeClr val="dk1"/>
              </a:solidFill>
            </a:endParaRPr>
          </a:p>
          <a:p>
            <a:pPr marL="457200" lvl="0" indent="-406400" rtl="0">
              <a:spcBef>
                <a:spcPts val="0"/>
              </a:spcBef>
              <a:spcAft>
                <a:spcPts val="0"/>
              </a:spcAft>
              <a:buClr>
                <a:srgbClr val="000000"/>
              </a:buClr>
              <a:buSzPts val="2800"/>
              <a:buChar char="●"/>
            </a:pPr>
            <a:r>
              <a:rPr lang="nb">
                <a:solidFill>
                  <a:srgbClr val="000000"/>
                </a:solidFill>
              </a:rPr>
              <a:t>GODE metadata</a:t>
            </a:r>
            <a:endParaRPr>
              <a:solidFill>
                <a:srgbClr val="000000"/>
              </a:solidFill>
            </a:endParaRPr>
          </a:p>
          <a:p>
            <a:pPr marL="457200" lvl="0" indent="-406400">
              <a:spcBef>
                <a:spcPts val="0"/>
              </a:spcBef>
              <a:spcAft>
                <a:spcPts val="0"/>
              </a:spcAft>
              <a:buClr>
                <a:srgbClr val="000000"/>
              </a:buClr>
              <a:buSzPts val="2800"/>
              <a:buChar char="●"/>
            </a:pPr>
            <a:r>
              <a:rPr lang="nb">
                <a:solidFill>
                  <a:srgbClr val="000000"/>
                </a:solidFill>
              </a:rPr>
              <a:t>NOK metadata </a:t>
            </a:r>
            <a:endParaRPr>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ctrTitle"/>
          </p:nvPr>
        </p:nvSpPr>
        <p:spPr>
          <a:xfrm>
            <a:off x="311700" y="295750"/>
            <a:ext cx="8520600" cy="755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nb" sz="3600"/>
              <a:t>Hva er de mer “universelle” behovene?</a:t>
            </a:r>
            <a:endParaRPr sz="3600"/>
          </a:p>
        </p:txBody>
      </p:sp>
      <p:sp>
        <p:nvSpPr>
          <p:cNvPr id="141" name="Shape 141"/>
          <p:cNvSpPr txBox="1">
            <a:spLocks noGrp="1"/>
          </p:cNvSpPr>
          <p:nvPr>
            <p:ph type="subTitle" idx="1"/>
          </p:nvPr>
        </p:nvSpPr>
        <p:spPr>
          <a:xfrm>
            <a:off x="733825" y="1853500"/>
            <a:ext cx="7225800" cy="2277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AutoNum type="arabicPeriod"/>
            </a:pPr>
            <a:r>
              <a:rPr lang="nb" sz="1800">
                <a:solidFill>
                  <a:srgbClr val="000000"/>
                </a:solidFill>
              </a:rPr>
              <a:t>Behov for å samle transaksjoner som hører sammen (saker, mapper)</a:t>
            </a:r>
            <a:endParaRPr sz="1800">
              <a:solidFill>
                <a:srgbClr val="000000"/>
              </a:solidFill>
            </a:endParaRPr>
          </a:p>
          <a:p>
            <a:pPr marL="457200" lvl="0" indent="-342900" algn="l" rtl="0">
              <a:spcBef>
                <a:spcPts val="0"/>
              </a:spcBef>
              <a:spcAft>
                <a:spcPts val="0"/>
              </a:spcAft>
              <a:buClr>
                <a:srgbClr val="000000"/>
              </a:buClr>
              <a:buSzPts val="1800"/>
              <a:buAutoNum type="arabicPeriod"/>
            </a:pPr>
            <a:r>
              <a:rPr lang="nb" sz="1800">
                <a:solidFill>
                  <a:srgbClr val="000000"/>
                </a:solidFill>
              </a:rPr>
              <a:t>Behov for tidfesting, logging (herunder registrering)</a:t>
            </a:r>
            <a:endParaRPr sz="1800">
              <a:solidFill>
                <a:srgbClr val="000000"/>
              </a:solidFill>
            </a:endParaRPr>
          </a:p>
          <a:p>
            <a:pPr marL="457200" lvl="0" indent="-342900" algn="l" rtl="0">
              <a:spcBef>
                <a:spcPts val="0"/>
              </a:spcBef>
              <a:spcAft>
                <a:spcPts val="0"/>
              </a:spcAft>
              <a:buClr>
                <a:srgbClr val="000000"/>
              </a:buClr>
              <a:buSzPts val="1800"/>
              <a:buAutoNum type="arabicPeriod"/>
            </a:pPr>
            <a:r>
              <a:rPr lang="nb" sz="1800">
                <a:solidFill>
                  <a:srgbClr val="000000"/>
                </a:solidFill>
              </a:rPr>
              <a:t>Behov for håndtering av dokumenter i utvidet forstand </a:t>
            </a:r>
            <a:endParaRPr sz="1800">
              <a:solidFill>
                <a:srgbClr val="000000"/>
              </a:solidFill>
            </a:endParaRPr>
          </a:p>
          <a:p>
            <a:pPr marL="457200" lvl="0" indent="-342900" algn="l" rtl="0">
              <a:spcBef>
                <a:spcPts val="0"/>
              </a:spcBef>
              <a:spcAft>
                <a:spcPts val="0"/>
              </a:spcAft>
              <a:buClr>
                <a:srgbClr val="000000"/>
              </a:buClr>
              <a:buSzPts val="1800"/>
              <a:buAutoNum type="arabicPeriod"/>
            </a:pPr>
            <a:r>
              <a:rPr lang="nb" sz="1800">
                <a:solidFill>
                  <a:srgbClr val="000000"/>
                </a:solidFill>
              </a:rPr>
              <a:t>Behov for å ivareta partsinformasjon (aktør og rolledata)</a:t>
            </a:r>
            <a:endParaRPr sz="1800">
              <a:solidFill>
                <a:srgbClr val="000000"/>
              </a:solidFill>
            </a:endParaRPr>
          </a:p>
          <a:p>
            <a:pPr marL="457200" lvl="0" indent="-342900" algn="l" rtl="0">
              <a:spcBef>
                <a:spcPts val="0"/>
              </a:spcBef>
              <a:spcAft>
                <a:spcPts val="0"/>
              </a:spcAft>
              <a:buClr>
                <a:srgbClr val="000000"/>
              </a:buClr>
              <a:buSzPts val="1800"/>
              <a:buAutoNum type="arabicPeriod"/>
            </a:pPr>
            <a:r>
              <a:rPr lang="nb" sz="1800">
                <a:solidFill>
                  <a:srgbClr val="000000"/>
                </a:solidFill>
              </a:rPr>
              <a:t>Behov for stedfesting (Geodata)</a:t>
            </a:r>
            <a:endParaRPr sz="1800">
              <a:solidFill>
                <a:srgbClr val="000000"/>
              </a:solidFill>
            </a:endParaRPr>
          </a:p>
          <a:p>
            <a:pPr marL="0" lvl="0" indent="0" algn="l" rtl="0">
              <a:spcBef>
                <a:spcPts val="0"/>
              </a:spcBef>
              <a:spcAft>
                <a:spcPts val="0"/>
              </a:spcAft>
              <a:buNone/>
            </a:pPr>
            <a:endParaRPr sz="1800">
              <a:solidFill>
                <a:srgbClr val="000000"/>
              </a:solidFill>
            </a:endParaRPr>
          </a:p>
        </p:txBody>
      </p:sp>
      <p:sp>
        <p:nvSpPr>
          <p:cNvPr id="142" name="Shape 142"/>
          <p:cNvSpPr txBox="1"/>
          <p:nvPr/>
        </p:nvSpPr>
        <p:spPr>
          <a:xfrm>
            <a:off x="696275" y="1001600"/>
            <a:ext cx="7403100" cy="701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nb"/>
              <a:t>Noen behov vil finnes både i arkiv og i de fleste digitale prosesser. Dagens Noark har løsninger for en del av disse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ctrTitle"/>
          </p:nvPr>
        </p:nvSpPr>
        <p:spPr>
          <a:xfrm>
            <a:off x="407750" y="422625"/>
            <a:ext cx="8233800" cy="500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nb" sz="3600"/>
              <a:t>Shit in, shit out</a:t>
            </a:r>
            <a:endParaRPr sz="3600"/>
          </a:p>
        </p:txBody>
      </p:sp>
      <p:sp>
        <p:nvSpPr>
          <p:cNvPr id="148" name="Shape 148"/>
          <p:cNvSpPr txBox="1">
            <a:spLocks noGrp="1"/>
          </p:cNvSpPr>
          <p:nvPr>
            <p:ph type="subTitle" idx="1"/>
          </p:nvPr>
        </p:nvSpPr>
        <p:spPr>
          <a:xfrm>
            <a:off x="197250" y="1367625"/>
            <a:ext cx="8520600" cy="7926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Char char="●"/>
            </a:pPr>
            <a:r>
              <a:rPr lang="nb" sz="2400">
                <a:solidFill>
                  <a:srgbClr val="000000"/>
                </a:solidFill>
              </a:rPr>
              <a:t>Vi  trenger grensesnitt og regler for å overføre ferdige transaksjonsdata fra prosesser til “arkiv”</a:t>
            </a:r>
            <a:endParaRPr sz="2400">
              <a:solidFill>
                <a:srgbClr val="000000"/>
              </a:solidFill>
            </a:endParaRPr>
          </a:p>
          <a:p>
            <a:pPr marL="457200" lvl="0" indent="-381000" algn="l" rtl="0">
              <a:spcBef>
                <a:spcPts val="0"/>
              </a:spcBef>
              <a:spcAft>
                <a:spcPts val="0"/>
              </a:spcAft>
              <a:buClr>
                <a:srgbClr val="000000"/>
              </a:buClr>
              <a:buSzPts val="2400"/>
              <a:buChar char="●"/>
            </a:pPr>
            <a:r>
              <a:rPr lang="nb" sz="2400">
                <a:solidFill>
                  <a:srgbClr val="000000"/>
                </a:solidFill>
              </a:rPr>
              <a:t>Vi trenger grensesnitt og regler (tilgangsstyring) for innsyn i transaksjonsdata fra prosess</a:t>
            </a:r>
            <a:endParaRPr sz="2400">
              <a:solidFill>
                <a:srgbClr val="000000"/>
              </a:solidFill>
            </a:endParaRPr>
          </a:p>
          <a:p>
            <a:pPr marL="457200" lvl="0" indent="-381000" algn="l" rtl="0">
              <a:spcBef>
                <a:spcPts val="0"/>
              </a:spcBef>
              <a:spcAft>
                <a:spcPts val="0"/>
              </a:spcAft>
              <a:buClr>
                <a:srgbClr val="000000"/>
              </a:buClr>
              <a:buSzPts val="2400"/>
              <a:buChar char="●"/>
            </a:pPr>
            <a:r>
              <a:rPr lang="nb" sz="2400">
                <a:solidFill>
                  <a:srgbClr val="000000"/>
                </a:solidFill>
              </a:rPr>
              <a:t>Grensesnitt og regler for tilgang til å legge til oppdaterte metadata i eksisterende transaksjonsdata (se neste foil…)</a:t>
            </a:r>
            <a:endParaRPr sz="2400">
              <a:solidFill>
                <a:srgbClr val="000000"/>
              </a:solidFill>
            </a:endParaRPr>
          </a:p>
          <a:p>
            <a:pPr marL="0" lvl="0" indent="0" algn="l" rtl="0">
              <a:spcBef>
                <a:spcPts val="0"/>
              </a:spcBef>
              <a:spcAft>
                <a:spcPts val="0"/>
              </a:spcAft>
              <a:buNone/>
            </a:pPr>
            <a:endParaRPr sz="2400">
              <a:solidFill>
                <a:srgbClr val="000000"/>
              </a:solidFill>
            </a:endParaRPr>
          </a:p>
          <a:p>
            <a:pPr marL="0" lvl="0" indent="0" algn="l" rtl="0">
              <a:spcBef>
                <a:spcPts val="0"/>
              </a:spcBef>
              <a:spcAft>
                <a:spcPts val="0"/>
              </a:spcAft>
              <a:buNone/>
            </a:pP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ctrTitle"/>
          </p:nvPr>
        </p:nvSpPr>
        <p:spPr>
          <a:xfrm>
            <a:off x="311700" y="295750"/>
            <a:ext cx="8520600" cy="987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nb"/>
              <a:t>Arkiv et sluttprodukt, men...</a:t>
            </a:r>
            <a:endParaRPr/>
          </a:p>
        </p:txBody>
      </p:sp>
      <p:sp>
        <p:nvSpPr>
          <p:cNvPr id="154" name="Shape 154"/>
          <p:cNvSpPr txBox="1">
            <a:spLocks noGrp="1"/>
          </p:cNvSpPr>
          <p:nvPr>
            <p:ph type="subTitle" idx="1"/>
          </p:nvPr>
        </p:nvSpPr>
        <p:spPr>
          <a:xfrm>
            <a:off x="469300" y="1562850"/>
            <a:ext cx="7565100" cy="22770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Clr>
                <a:srgbClr val="000000"/>
              </a:buClr>
              <a:buSzPts val="2800"/>
              <a:buAutoNum type="arabicPeriod"/>
            </a:pPr>
            <a:r>
              <a:rPr lang="nb">
                <a:solidFill>
                  <a:srgbClr val="000000"/>
                </a:solidFill>
              </a:rPr>
              <a:t>Selv om arkiv er et “sluttprodukt” KAN dette løses.</a:t>
            </a:r>
            <a:endParaRPr>
              <a:solidFill>
                <a:srgbClr val="000000"/>
              </a:solidFill>
            </a:endParaRPr>
          </a:p>
          <a:p>
            <a:pPr marL="457200" lvl="0" indent="-406400" algn="l" rtl="0">
              <a:spcBef>
                <a:spcPts val="0"/>
              </a:spcBef>
              <a:spcAft>
                <a:spcPts val="0"/>
              </a:spcAft>
              <a:buClr>
                <a:srgbClr val="000000"/>
              </a:buClr>
              <a:buSzPts val="2800"/>
              <a:buAutoNum type="arabicPeriod"/>
            </a:pPr>
            <a:r>
              <a:rPr lang="nb">
                <a:solidFill>
                  <a:srgbClr val="000000"/>
                </a:solidFill>
              </a:rPr>
              <a:t>Akkumulering av data er uproblematisk fra et arkivfaglig perspektiv</a:t>
            </a:r>
            <a:endParaRPr>
              <a:solidFill>
                <a:srgbClr val="000000"/>
              </a:solidFill>
            </a:endParaRPr>
          </a:p>
          <a:p>
            <a:pPr marL="457200" lvl="0" indent="-406400" algn="l" rtl="0">
              <a:spcBef>
                <a:spcPts val="0"/>
              </a:spcBef>
              <a:spcAft>
                <a:spcPts val="0"/>
              </a:spcAft>
              <a:buClr>
                <a:srgbClr val="000000"/>
              </a:buClr>
              <a:buSzPts val="2800"/>
              <a:buAutoNum type="arabicPeriod"/>
            </a:pPr>
            <a:r>
              <a:rPr lang="nb">
                <a:solidFill>
                  <a:srgbClr val="000000"/>
                </a:solidFill>
              </a:rPr>
              <a:t>Så lenge opprinnelig kontekst bevares, må “nye” kontekstdata alltid kunne legges på.</a:t>
            </a:r>
            <a:endParaRPr>
              <a:solidFill>
                <a:srgbClr val="000000"/>
              </a:solidFill>
            </a:endParaRPr>
          </a:p>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ctrTitle"/>
          </p:nvPr>
        </p:nvSpPr>
        <p:spPr>
          <a:xfrm>
            <a:off x="311700" y="744575"/>
            <a:ext cx="8520600" cy="625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nb" sz="3600"/>
              <a:t>Strukturerte data vs dokumenter</a:t>
            </a:r>
            <a:endParaRPr sz="3600"/>
          </a:p>
        </p:txBody>
      </p:sp>
      <p:sp>
        <p:nvSpPr>
          <p:cNvPr id="160" name="Shape 160"/>
          <p:cNvSpPr txBox="1">
            <a:spLocks noGrp="1"/>
          </p:cNvSpPr>
          <p:nvPr>
            <p:ph type="subTitle" idx="1"/>
          </p:nvPr>
        </p:nvSpPr>
        <p:spPr>
          <a:xfrm>
            <a:off x="311700" y="1567525"/>
            <a:ext cx="8520600" cy="1971000"/>
          </a:xfrm>
          <a:prstGeom prst="rect">
            <a:avLst/>
          </a:prstGeom>
        </p:spPr>
        <p:txBody>
          <a:bodyPr spcFirstLastPara="1" wrap="square" lIns="91425" tIns="91425" rIns="91425" bIns="91425" anchor="t" anchorCtr="0">
            <a:noAutofit/>
          </a:bodyPr>
          <a:lstStyle/>
          <a:p>
            <a:pPr marL="457200" lvl="0" indent="-419100" rtl="0">
              <a:spcBef>
                <a:spcPts val="0"/>
              </a:spcBef>
              <a:spcAft>
                <a:spcPts val="0"/>
              </a:spcAft>
              <a:buClr>
                <a:srgbClr val="000000"/>
              </a:buClr>
              <a:buSzPts val="3000"/>
              <a:buChar char="●"/>
            </a:pPr>
            <a:r>
              <a:rPr lang="nb" sz="3000">
                <a:solidFill>
                  <a:srgbClr val="000000"/>
                </a:solidFill>
              </a:rPr>
              <a:t>Dokumenter kan vi aldri være sikre på hva inneholder</a:t>
            </a:r>
            <a:endParaRPr sz="3000">
              <a:solidFill>
                <a:srgbClr val="000000"/>
              </a:solidFill>
            </a:endParaRPr>
          </a:p>
          <a:p>
            <a:pPr marL="457200" lvl="0" indent="-419100" rtl="0">
              <a:spcBef>
                <a:spcPts val="0"/>
              </a:spcBef>
              <a:spcAft>
                <a:spcPts val="0"/>
              </a:spcAft>
              <a:buClr>
                <a:srgbClr val="000000"/>
              </a:buClr>
              <a:buSzPts val="3000"/>
              <a:buChar char="●"/>
            </a:pPr>
            <a:r>
              <a:rPr lang="nb" sz="3000">
                <a:solidFill>
                  <a:srgbClr val="000000"/>
                </a:solidFill>
              </a:rPr>
              <a:t>Gjør det mulig å skille person-identifiserende data fra andre data og øker personvernet</a:t>
            </a:r>
            <a:endParaRPr sz="3000">
              <a:solidFill>
                <a:srgbClr val="000000"/>
              </a:solidFill>
            </a:endParaRPr>
          </a:p>
          <a:p>
            <a:pPr marL="457200" lvl="0" indent="-419100" rtl="0">
              <a:spcBef>
                <a:spcPts val="0"/>
              </a:spcBef>
              <a:spcAft>
                <a:spcPts val="0"/>
              </a:spcAft>
              <a:buClr>
                <a:srgbClr val="000000"/>
              </a:buClr>
              <a:buSzPts val="3000"/>
              <a:buChar char="●"/>
            </a:pPr>
            <a:r>
              <a:rPr lang="nb" sz="3000">
                <a:solidFill>
                  <a:srgbClr val="000000"/>
                </a:solidFill>
              </a:rPr>
              <a:t>Strukturerte data kan gjenbrukes på helt andre måter.</a:t>
            </a:r>
            <a:endParaRPr sz="3000">
              <a:solidFill>
                <a:srgbClr val="000000"/>
              </a:solidFill>
            </a:endParaRPr>
          </a:p>
          <a:p>
            <a:pPr marL="0" lvl="0" indent="0" rtl="0">
              <a:spcBef>
                <a:spcPts val="0"/>
              </a:spcBef>
              <a:spcAft>
                <a:spcPts val="0"/>
              </a:spcAft>
              <a:buNone/>
            </a:pPr>
            <a:endParaRPr sz="2400">
              <a:solidFill>
                <a:srgbClr val="000000"/>
              </a:solidFill>
            </a:endParaRPr>
          </a:p>
          <a:p>
            <a:pPr marL="0" lvl="0" indent="0">
              <a:spcBef>
                <a:spcPts val="0"/>
              </a:spcBef>
              <a:spcAft>
                <a:spcPts val="0"/>
              </a:spcAft>
              <a:buNone/>
            </a:pPr>
            <a:endParaRPr sz="24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Shape 165"/>
          <p:cNvPicPr preferRelativeResize="0"/>
          <p:nvPr/>
        </p:nvPicPr>
        <p:blipFill>
          <a:blip r:embed="rId3">
            <a:alphaModFix/>
          </a:blip>
          <a:stretch>
            <a:fillRect/>
          </a:stretch>
        </p:blipFill>
        <p:spPr>
          <a:xfrm>
            <a:off x="4445525" y="0"/>
            <a:ext cx="4698475" cy="5143500"/>
          </a:xfrm>
          <a:prstGeom prst="rect">
            <a:avLst/>
          </a:prstGeom>
          <a:noFill/>
          <a:ln>
            <a:noFill/>
          </a:ln>
        </p:spPr>
      </p:pic>
      <p:pic>
        <p:nvPicPr>
          <p:cNvPr id="166" name="Shape 166"/>
          <p:cNvPicPr preferRelativeResize="0"/>
          <p:nvPr/>
        </p:nvPicPr>
        <p:blipFill>
          <a:blip r:embed="rId4">
            <a:alphaModFix/>
          </a:blip>
          <a:stretch>
            <a:fillRect/>
          </a:stretch>
        </p:blipFill>
        <p:spPr>
          <a:xfrm>
            <a:off x="0" y="-5525"/>
            <a:ext cx="4445526" cy="5154549"/>
          </a:xfrm>
          <a:prstGeom prst="rect">
            <a:avLst/>
          </a:prstGeom>
          <a:noFill/>
          <a:ln>
            <a:noFill/>
          </a:ln>
        </p:spPr>
      </p:pic>
      <p:sp>
        <p:nvSpPr>
          <p:cNvPr id="167" name="Shape 167"/>
          <p:cNvSpPr txBox="1">
            <a:spLocks noGrp="1"/>
          </p:cNvSpPr>
          <p:nvPr>
            <p:ph type="ctrTitle"/>
          </p:nvPr>
        </p:nvSpPr>
        <p:spPr>
          <a:xfrm rot="732102">
            <a:off x="379436" y="2473473"/>
            <a:ext cx="8520788" cy="87845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nb" sz="6000" b="1"/>
              <a:t>Nynoarksk</a:t>
            </a:r>
            <a:endParaRPr sz="60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ctrTitle"/>
          </p:nvPr>
        </p:nvSpPr>
        <p:spPr>
          <a:xfrm>
            <a:off x="311700" y="367675"/>
            <a:ext cx="8520600" cy="730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nb"/>
              <a:t>Create</a:t>
            </a:r>
            <a:endParaRPr/>
          </a:p>
        </p:txBody>
      </p:sp>
      <p:sp>
        <p:nvSpPr>
          <p:cNvPr id="173" name="Shape 173"/>
          <p:cNvSpPr txBox="1"/>
          <p:nvPr/>
        </p:nvSpPr>
        <p:spPr>
          <a:xfrm>
            <a:off x="619475" y="1060925"/>
            <a:ext cx="8045100" cy="1402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nb" sz="1800"/>
              <a:t>Standarden må ikke lenger ses på som en standard for “Sakarkiv”, men en standard for arkivering av alle typer transaksjoner. Dettte krever både en forenkling og en utvidelse av standarden. Godkjenningsregimet, som ikke har fungert frem til nå, må endres.</a:t>
            </a:r>
            <a:endParaRPr sz="1800"/>
          </a:p>
        </p:txBody>
      </p:sp>
      <p:pic>
        <p:nvPicPr>
          <p:cNvPr id="174" name="Shape 174"/>
          <p:cNvPicPr preferRelativeResize="0"/>
          <p:nvPr/>
        </p:nvPicPr>
        <p:blipFill>
          <a:blip r:embed="rId3">
            <a:alphaModFix/>
          </a:blip>
          <a:stretch>
            <a:fillRect/>
          </a:stretch>
        </p:blipFill>
        <p:spPr>
          <a:xfrm>
            <a:off x="2071675" y="2985425"/>
            <a:ext cx="4762500" cy="1800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
        <p:cNvGrpSpPr/>
        <p:nvPr/>
      </p:nvGrpSpPr>
      <p:grpSpPr>
        <a:xfrm>
          <a:off x="0" y="0"/>
          <a:ext cx="0" cy="0"/>
          <a:chOff x="0" y="0"/>
          <a:chExt cx="0" cy="0"/>
        </a:xfrm>
      </p:grpSpPr>
      <p:pic>
        <p:nvPicPr>
          <p:cNvPr id="61" name="Shape 61"/>
          <p:cNvPicPr preferRelativeResize="0"/>
          <p:nvPr/>
        </p:nvPicPr>
        <p:blipFill>
          <a:blip r:embed="rId3">
            <a:alphaModFix/>
          </a:blip>
          <a:stretch>
            <a:fillRect/>
          </a:stretch>
        </p:blipFill>
        <p:spPr>
          <a:xfrm>
            <a:off x="748325" y="1406775"/>
            <a:ext cx="5890275" cy="2539200"/>
          </a:xfrm>
          <a:prstGeom prst="rect">
            <a:avLst/>
          </a:prstGeom>
          <a:noFill/>
          <a:ln>
            <a:noFill/>
          </a:ln>
        </p:spPr>
      </p:pic>
      <p:sp>
        <p:nvSpPr>
          <p:cNvPr id="62" name="Shape 62"/>
          <p:cNvSpPr txBox="1">
            <a:spLocks noGrp="1"/>
          </p:cNvSpPr>
          <p:nvPr>
            <p:ph type="ctrTitle"/>
          </p:nvPr>
        </p:nvSpPr>
        <p:spPr>
          <a:xfrm>
            <a:off x="206000" y="200950"/>
            <a:ext cx="3418200" cy="706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nb" sz="3600" b="1">
                <a:solidFill>
                  <a:srgbClr val="000000"/>
                </a:solidFill>
              </a:rPr>
              <a:t>Hva er arkiv?</a:t>
            </a:r>
            <a:endParaRPr sz="3600" b="1">
              <a:solidFill>
                <a:srgbClr val="000000"/>
              </a:solidFill>
            </a:endParaRPr>
          </a:p>
        </p:txBody>
      </p:sp>
      <p:sp>
        <p:nvSpPr>
          <p:cNvPr id="63" name="Shape 63"/>
          <p:cNvSpPr/>
          <p:nvPr/>
        </p:nvSpPr>
        <p:spPr>
          <a:xfrm flipH="1">
            <a:off x="2893800" y="0"/>
            <a:ext cx="6250200" cy="5143500"/>
          </a:xfrm>
          <a:prstGeom prst="halfFrame">
            <a:avLst>
              <a:gd name="adj1" fmla="val 37899"/>
              <a:gd name="adj2" fmla="val 47537"/>
            </a:avLst>
          </a:prstGeom>
          <a:solidFill>
            <a:srgbClr val="000000"/>
          </a:solidFill>
          <a:ln w="9525" cap="flat" cmpd="sng">
            <a:solidFill>
              <a:schemeClr val="dk1"/>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64" name="Shape 64"/>
          <p:cNvPicPr preferRelativeResize="0"/>
          <p:nvPr/>
        </p:nvPicPr>
        <p:blipFill>
          <a:blip r:embed="rId4">
            <a:alphaModFix/>
          </a:blip>
          <a:stretch>
            <a:fillRect/>
          </a:stretch>
        </p:blipFill>
        <p:spPr>
          <a:xfrm>
            <a:off x="6705600" y="0"/>
            <a:ext cx="2438400" cy="2438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ctrTitle"/>
          </p:nvPr>
        </p:nvSpPr>
        <p:spPr>
          <a:xfrm>
            <a:off x="898225" y="122775"/>
            <a:ext cx="7514100" cy="8013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nb" sz="3600"/>
              <a:t>Read</a:t>
            </a:r>
            <a:endParaRPr sz="3600"/>
          </a:p>
        </p:txBody>
      </p:sp>
      <p:pic>
        <p:nvPicPr>
          <p:cNvPr id="180" name="Shape 180"/>
          <p:cNvPicPr preferRelativeResize="0"/>
          <p:nvPr/>
        </p:nvPicPr>
        <p:blipFill>
          <a:blip r:embed="rId3">
            <a:alphaModFix/>
          </a:blip>
          <a:stretch>
            <a:fillRect/>
          </a:stretch>
        </p:blipFill>
        <p:spPr>
          <a:xfrm>
            <a:off x="2190750" y="2591347"/>
            <a:ext cx="4762500" cy="2022075"/>
          </a:xfrm>
          <a:prstGeom prst="rect">
            <a:avLst/>
          </a:prstGeom>
          <a:noFill/>
          <a:ln>
            <a:noFill/>
          </a:ln>
        </p:spPr>
      </p:pic>
      <p:sp>
        <p:nvSpPr>
          <p:cNvPr id="181" name="Shape 181"/>
          <p:cNvSpPr txBox="1"/>
          <p:nvPr/>
        </p:nvSpPr>
        <p:spPr>
          <a:xfrm>
            <a:off x="1039675" y="924075"/>
            <a:ext cx="7231200" cy="1040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nb" sz="1600"/>
              <a:t>Standarden trenger en utvidet metadatamodell som gjør det mulig å dele, hente og koble data på nye måter. Metadatakatalogen må utvides, gjøres nasjonal og oppdateres. På denne måten kan Noark for alvor bli et verktøy som kan brukes, men det krever også regler for innhenting av nok data til gjenbruk. </a:t>
            </a:r>
            <a:r>
              <a:rPr lang="nb" sz="1600">
                <a:solidFill>
                  <a:schemeClr val="dk1"/>
                </a:solidFill>
              </a:rPr>
              <a:t>Standarden må ha en løsning for akkumulering av nye metadata som ikke overskriver eksisterende.</a:t>
            </a:r>
            <a:endParaRPr sz="1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ctrTitle"/>
          </p:nvPr>
        </p:nvSpPr>
        <p:spPr>
          <a:xfrm>
            <a:off x="3043700" y="109850"/>
            <a:ext cx="2487900" cy="704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nb" sz="3600"/>
              <a:t>Update</a:t>
            </a:r>
            <a:endParaRPr sz="3600"/>
          </a:p>
        </p:txBody>
      </p:sp>
      <p:sp>
        <p:nvSpPr>
          <p:cNvPr id="187" name="Shape 187"/>
          <p:cNvSpPr txBox="1">
            <a:spLocks noGrp="1"/>
          </p:cNvSpPr>
          <p:nvPr>
            <p:ph type="subTitle" idx="1"/>
          </p:nvPr>
        </p:nvSpPr>
        <p:spPr>
          <a:xfrm>
            <a:off x="402175" y="814250"/>
            <a:ext cx="8520600" cy="16506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nb" sz="1800">
                <a:solidFill>
                  <a:schemeClr val="dk1"/>
                </a:solidFill>
              </a:rPr>
              <a:t>API må inn som en del av standarden og settes som en forutsetning for godkjenning. Minimum må det settes krav om åpne og publiserte API fra leverandørsiden som må oppfylle en del basiskrav.</a:t>
            </a:r>
            <a:endParaRPr sz="2300">
              <a:solidFill>
                <a:srgbClr val="000000"/>
              </a:solidFill>
            </a:endParaRPr>
          </a:p>
        </p:txBody>
      </p:sp>
      <p:pic>
        <p:nvPicPr>
          <p:cNvPr id="188" name="Shape 188"/>
          <p:cNvPicPr preferRelativeResize="0"/>
          <p:nvPr/>
        </p:nvPicPr>
        <p:blipFill>
          <a:blip r:embed="rId3">
            <a:alphaModFix/>
          </a:blip>
          <a:stretch>
            <a:fillRect/>
          </a:stretch>
        </p:blipFill>
        <p:spPr>
          <a:xfrm>
            <a:off x="2668875" y="2328550"/>
            <a:ext cx="3497700" cy="25772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ctrTitle"/>
          </p:nvPr>
        </p:nvSpPr>
        <p:spPr>
          <a:xfrm>
            <a:off x="351300" y="155075"/>
            <a:ext cx="8520600" cy="878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nb"/>
              <a:t>Delete</a:t>
            </a:r>
            <a:endParaRPr/>
          </a:p>
        </p:txBody>
      </p:sp>
      <p:sp>
        <p:nvSpPr>
          <p:cNvPr id="194" name="Shape 194"/>
          <p:cNvSpPr txBox="1">
            <a:spLocks noGrp="1"/>
          </p:cNvSpPr>
          <p:nvPr>
            <p:ph type="subTitle" idx="1"/>
          </p:nvPr>
        </p:nvSpPr>
        <p:spPr>
          <a:xfrm>
            <a:off x="351300" y="893900"/>
            <a:ext cx="8520600" cy="79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nb" sz="1800">
                <a:solidFill>
                  <a:srgbClr val="000000"/>
                </a:solidFill>
              </a:rPr>
              <a:t>Med unntak av å sette krav til datakvalitet for avleverende prosesser, bør kapittel 6 og utover tas ut av standarden</a:t>
            </a:r>
            <a:r>
              <a:rPr lang="nb" sz="1800"/>
              <a:t> </a:t>
            </a:r>
            <a:endParaRPr sz="1800"/>
          </a:p>
        </p:txBody>
      </p:sp>
      <p:pic>
        <p:nvPicPr>
          <p:cNvPr id="195" name="Shape 195"/>
          <p:cNvPicPr preferRelativeResize="0"/>
          <p:nvPr/>
        </p:nvPicPr>
        <p:blipFill>
          <a:blip r:embed="rId3">
            <a:alphaModFix/>
          </a:blip>
          <a:stretch>
            <a:fillRect/>
          </a:stretch>
        </p:blipFill>
        <p:spPr>
          <a:xfrm>
            <a:off x="1736400" y="2091400"/>
            <a:ext cx="5838050" cy="25220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9"/>
        <p:cNvGrpSpPr/>
        <p:nvPr/>
      </p:nvGrpSpPr>
      <p:grpSpPr>
        <a:xfrm>
          <a:off x="0" y="0"/>
          <a:ext cx="0" cy="0"/>
          <a:chOff x="0" y="0"/>
          <a:chExt cx="0" cy="0"/>
        </a:xfrm>
      </p:grpSpPr>
      <p:sp>
        <p:nvSpPr>
          <p:cNvPr id="200" name="Shape 200"/>
          <p:cNvSpPr/>
          <p:nvPr/>
        </p:nvSpPr>
        <p:spPr>
          <a:xfrm>
            <a:off x="1233613" y="46399"/>
            <a:ext cx="6576300" cy="5091900"/>
          </a:xfrm>
          <a:prstGeom prst="rect">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1" name="Shape 201"/>
          <p:cNvSpPr txBox="1">
            <a:spLocks noGrp="1"/>
          </p:cNvSpPr>
          <p:nvPr>
            <p:ph type="ctrTitle"/>
          </p:nvPr>
        </p:nvSpPr>
        <p:spPr>
          <a:xfrm>
            <a:off x="1534950" y="3823075"/>
            <a:ext cx="6074100" cy="10458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endParaRPr sz="9000" b="1">
              <a:latin typeface="Oswald"/>
              <a:ea typeface="Oswald"/>
              <a:cs typeface="Oswald"/>
              <a:sym typeface="Oswald"/>
            </a:endParaRPr>
          </a:p>
          <a:p>
            <a:pPr marL="0" lvl="0" indent="0" algn="just" rtl="0">
              <a:spcBef>
                <a:spcPts val="0"/>
              </a:spcBef>
              <a:spcAft>
                <a:spcPts val="0"/>
              </a:spcAft>
              <a:buNone/>
            </a:pPr>
            <a:endParaRPr sz="9000" b="1">
              <a:latin typeface="Oswald"/>
              <a:ea typeface="Oswald"/>
              <a:cs typeface="Oswald"/>
              <a:sym typeface="Oswald"/>
            </a:endParaRPr>
          </a:p>
          <a:p>
            <a:pPr marL="0" lvl="0" indent="0" algn="just" rtl="0">
              <a:spcBef>
                <a:spcPts val="0"/>
              </a:spcBef>
              <a:spcAft>
                <a:spcPts val="0"/>
              </a:spcAft>
              <a:buNone/>
            </a:pPr>
            <a:endParaRPr sz="9000" b="1">
              <a:latin typeface="Oswald"/>
              <a:ea typeface="Oswald"/>
              <a:cs typeface="Oswald"/>
              <a:sym typeface="Oswald"/>
            </a:endParaRPr>
          </a:p>
          <a:p>
            <a:pPr marL="0" lvl="0" indent="0" algn="just">
              <a:spcBef>
                <a:spcPts val="0"/>
              </a:spcBef>
              <a:spcAft>
                <a:spcPts val="0"/>
              </a:spcAft>
              <a:buNone/>
            </a:pPr>
            <a:r>
              <a:rPr lang="nb" sz="4800" b="1">
                <a:latin typeface="Oswald"/>
                <a:ea typeface="Oswald"/>
                <a:cs typeface="Oswald"/>
                <a:sym typeface="Oswald"/>
              </a:rPr>
              <a:t>VIKTIGERE</a:t>
            </a:r>
            <a:r>
              <a:rPr lang="nb" sz="3600" b="1">
                <a:latin typeface="Oswald"/>
                <a:ea typeface="Oswald"/>
                <a:cs typeface="Oswald"/>
                <a:sym typeface="Oswald"/>
              </a:rPr>
              <a:t> ENN NOE ANNET I HELE VERDEN</a:t>
            </a:r>
            <a:endParaRPr sz="3600" b="1">
              <a:latin typeface="Oswald"/>
              <a:ea typeface="Oswald"/>
              <a:cs typeface="Oswald"/>
              <a:sym typeface="Oswald"/>
            </a:endParaRPr>
          </a:p>
        </p:txBody>
      </p:sp>
      <p:pic>
        <p:nvPicPr>
          <p:cNvPr id="202" name="Shape 202"/>
          <p:cNvPicPr preferRelativeResize="0"/>
          <p:nvPr/>
        </p:nvPicPr>
        <p:blipFill>
          <a:blip r:embed="rId3">
            <a:alphaModFix/>
          </a:blip>
          <a:stretch>
            <a:fillRect/>
          </a:stretch>
        </p:blipFill>
        <p:spPr>
          <a:xfrm>
            <a:off x="1527350" y="505038"/>
            <a:ext cx="5988826" cy="1267800"/>
          </a:xfrm>
          <a:prstGeom prst="rect">
            <a:avLst/>
          </a:prstGeom>
          <a:noFill/>
          <a:ln>
            <a:noFill/>
          </a:ln>
        </p:spPr>
      </p:pic>
      <p:pic>
        <p:nvPicPr>
          <p:cNvPr id="203" name="Shape 203"/>
          <p:cNvPicPr preferRelativeResize="0"/>
          <p:nvPr/>
        </p:nvPicPr>
        <p:blipFill>
          <a:blip r:embed="rId4">
            <a:alphaModFix/>
          </a:blip>
          <a:stretch>
            <a:fillRect/>
          </a:stretch>
        </p:blipFill>
        <p:spPr>
          <a:xfrm>
            <a:off x="4448075" y="2299580"/>
            <a:ext cx="2160955" cy="1122570"/>
          </a:xfrm>
          <a:prstGeom prst="rect">
            <a:avLst/>
          </a:prstGeom>
          <a:noFill/>
          <a:ln>
            <a:noFill/>
          </a:ln>
        </p:spPr>
      </p:pic>
      <p:sp>
        <p:nvSpPr>
          <p:cNvPr id="204" name="Shape 204"/>
          <p:cNvSpPr txBox="1"/>
          <p:nvPr/>
        </p:nvSpPr>
        <p:spPr>
          <a:xfrm>
            <a:off x="1527350" y="2173763"/>
            <a:ext cx="2381100" cy="2035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nb" sz="2600" b="1" dirty="0">
                <a:solidFill>
                  <a:schemeClr val="dk1"/>
                </a:solidFill>
                <a:latin typeface="Oswald"/>
                <a:ea typeface="Oswald"/>
                <a:cs typeface="Oswald"/>
                <a:sym typeface="Oswald"/>
              </a:rPr>
              <a:t>ALLE HAR VEDTATT AT ARKIV ER </a:t>
            </a:r>
            <a:endParaRPr sz="2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ctrTitle"/>
          </p:nvPr>
        </p:nvSpPr>
        <p:spPr>
          <a:xfrm>
            <a:off x="311700" y="359750"/>
            <a:ext cx="8520600" cy="625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nb" sz="3600"/>
              <a:t>Og så… På vegne av kommunene</a:t>
            </a:r>
            <a:endParaRPr sz="3600"/>
          </a:p>
        </p:txBody>
      </p:sp>
      <p:sp>
        <p:nvSpPr>
          <p:cNvPr id="210" name="Shape 210"/>
          <p:cNvSpPr txBox="1"/>
          <p:nvPr/>
        </p:nvSpPr>
        <p:spPr>
          <a:xfrm>
            <a:off x="572550" y="1248325"/>
            <a:ext cx="8137500" cy="3210000"/>
          </a:xfrm>
          <a:prstGeom prst="rect">
            <a:avLst/>
          </a:prstGeom>
          <a:noFill/>
          <a:ln>
            <a:noFill/>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nb" sz="1800"/>
              <a:t>Vi trenger dette mer enn noen annen. Digitaliseringen i kommunene står i stampe på grunn av at eksisterende løsninger ikke kan dele data</a:t>
            </a:r>
            <a:endParaRPr sz="1800"/>
          </a:p>
          <a:p>
            <a:pPr marL="457200" lvl="0" indent="-342900" rtl="0">
              <a:spcBef>
                <a:spcPts val="0"/>
              </a:spcBef>
              <a:spcAft>
                <a:spcPts val="0"/>
              </a:spcAft>
              <a:buSzPts val="1800"/>
              <a:buChar char="●"/>
            </a:pPr>
            <a:r>
              <a:rPr lang="nb" sz="1800"/>
              <a:t>Vi har flere funksjonsområder enn noen statlig etat</a:t>
            </a:r>
            <a:endParaRPr sz="1800"/>
          </a:p>
          <a:p>
            <a:pPr marL="457200" lvl="0" indent="-342900" rtl="0">
              <a:spcBef>
                <a:spcPts val="0"/>
              </a:spcBef>
              <a:spcAft>
                <a:spcPts val="0"/>
              </a:spcAft>
              <a:buSzPts val="1800"/>
              <a:buChar char="●"/>
            </a:pPr>
            <a:r>
              <a:rPr lang="nb" sz="1800"/>
              <a:t>Vi har (totalt sett) mindre penger til utvikling enn noen statlig etat. Innovasjon vi utfører på dette området trekker midler fra andre livsviktige kommunale tjenester</a:t>
            </a:r>
            <a:endParaRPr sz="1800"/>
          </a:p>
          <a:p>
            <a:pPr marL="457200" lvl="0" indent="-342900" rtl="0">
              <a:spcBef>
                <a:spcPts val="0"/>
              </a:spcBef>
              <a:spcAft>
                <a:spcPts val="0"/>
              </a:spcAft>
              <a:buSzPts val="1800"/>
              <a:buChar char="●"/>
            </a:pPr>
            <a:r>
              <a:rPr lang="nb" sz="1800"/>
              <a:t>Vi har alt fra 201 til 666.759 innbyggere</a:t>
            </a:r>
            <a:endParaRPr sz="1800"/>
          </a:p>
          <a:p>
            <a:pPr marL="457200" lvl="0" indent="-342900" rtl="0">
              <a:spcBef>
                <a:spcPts val="0"/>
              </a:spcBef>
              <a:spcAft>
                <a:spcPts val="0"/>
              </a:spcAft>
              <a:buSzPts val="1800"/>
              <a:buChar char="●"/>
            </a:pPr>
            <a:r>
              <a:rPr lang="nb" sz="1800"/>
              <a:t>Både Utsira og Oslo må ha noe som kan driftes realistisk </a:t>
            </a:r>
            <a:endParaRPr sz="1800"/>
          </a:p>
          <a:p>
            <a:pPr marL="457200" lvl="0" indent="-342900" rtl="0">
              <a:spcBef>
                <a:spcPts val="0"/>
              </a:spcBef>
              <a:spcAft>
                <a:spcPts val="0"/>
              </a:spcAft>
              <a:buSzPts val="1800"/>
              <a:buChar char="●"/>
            </a:pPr>
            <a:r>
              <a:rPr lang="nb" sz="1800"/>
              <a:t>Dersom kommunene nok en gang må “løse problemene selv”, blir ikke problemene løst.</a:t>
            </a:r>
            <a:endParaRPr sz="1800"/>
          </a:p>
          <a:p>
            <a:pPr marL="457200" lvl="0" indent="-342900">
              <a:spcBef>
                <a:spcPts val="0"/>
              </a:spcBef>
              <a:spcAft>
                <a:spcPts val="0"/>
              </a:spcAft>
              <a:buSzPts val="1800"/>
              <a:buChar char="●"/>
            </a:pPr>
            <a:r>
              <a:rPr lang="nb" sz="1800"/>
              <a:t>Så...</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8"/>
        <p:cNvGrpSpPr/>
        <p:nvPr/>
      </p:nvGrpSpPr>
      <p:grpSpPr>
        <a:xfrm>
          <a:off x="0" y="0"/>
          <a:ext cx="0" cy="0"/>
          <a:chOff x="0" y="0"/>
          <a:chExt cx="0" cy="0"/>
        </a:xfrm>
      </p:grpSpPr>
      <p:sp>
        <p:nvSpPr>
          <p:cNvPr id="69" name="Shape 69"/>
          <p:cNvSpPr txBox="1">
            <a:spLocks noGrp="1"/>
          </p:cNvSpPr>
          <p:nvPr>
            <p:ph type="ctrTitle"/>
          </p:nvPr>
        </p:nvSpPr>
        <p:spPr>
          <a:xfrm>
            <a:off x="1565375" y="265275"/>
            <a:ext cx="5475600" cy="860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nb" sz="3600" b="1">
                <a:solidFill>
                  <a:srgbClr val="FF0000"/>
                </a:solidFill>
              </a:rPr>
              <a:t>Hva er arkiv i Norge?</a:t>
            </a:r>
            <a:endParaRPr sz="3600" b="1">
              <a:solidFill>
                <a:srgbClr val="FF0000"/>
              </a:solidFill>
            </a:endParaRPr>
          </a:p>
        </p:txBody>
      </p:sp>
      <p:sp>
        <p:nvSpPr>
          <p:cNvPr id="70" name="Shape 70"/>
          <p:cNvSpPr txBox="1">
            <a:spLocks noGrp="1"/>
          </p:cNvSpPr>
          <p:nvPr>
            <p:ph type="subTitle" idx="1"/>
          </p:nvPr>
        </p:nvSpPr>
        <p:spPr>
          <a:xfrm>
            <a:off x="28525" y="1319675"/>
            <a:ext cx="4789800" cy="3527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nb" sz="2000">
                <a:solidFill>
                  <a:srgbClr val="FFFFFF"/>
                </a:solidFill>
              </a:rPr>
              <a:t>I norsk sammenheng betyr arkiv: Records management, </a:t>
            </a:r>
            <a:r>
              <a:rPr lang="nb" sz="2000" i="1">
                <a:solidFill>
                  <a:srgbClr val="FFFFFF"/>
                </a:solidFill>
              </a:rPr>
              <a:t>data governance, information governance,</a:t>
            </a:r>
            <a:r>
              <a:rPr lang="nb" sz="2000">
                <a:solidFill>
                  <a:srgbClr val="FFFFFF"/>
                </a:solidFill>
              </a:rPr>
              <a:t>  informasjonssikkerhet, SAMT den internasjonale definisjonen av arkiv. Vi har tatt oss mål om å påvirke dokumentasjonen i hele dens livsløp, PLUSS at vi prøver å påvirke alle prosessene som skaper den, som f. eks. saksbehandlingen</a:t>
            </a:r>
            <a:endParaRPr sz="2000">
              <a:solidFill>
                <a:srgbClr val="FFFFFF"/>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endParaRPr sz="1800">
              <a:solidFill>
                <a:srgbClr val="FFFFFF"/>
              </a:solidFill>
            </a:endParaRPr>
          </a:p>
        </p:txBody>
      </p:sp>
      <p:pic>
        <p:nvPicPr>
          <p:cNvPr id="71" name="Shape 71"/>
          <p:cNvPicPr preferRelativeResize="0"/>
          <p:nvPr/>
        </p:nvPicPr>
        <p:blipFill>
          <a:blip r:embed="rId3">
            <a:alphaModFix/>
          </a:blip>
          <a:stretch>
            <a:fillRect/>
          </a:stretch>
        </p:blipFill>
        <p:spPr>
          <a:xfrm>
            <a:off x="4952300" y="1319675"/>
            <a:ext cx="3889600" cy="3356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ctrTitle"/>
          </p:nvPr>
        </p:nvSpPr>
        <p:spPr>
          <a:xfrm>
            <a:off x="311700" y="190950"/>
            <a:ext cx="8520600" cy="7425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nb" sz="3000"/>
              <a:t>Hva var NOARK-standarden ment å dekke?</a:t>
            </a:r>
            <a:endParaRPr sz="3000"/>
          </a:p>
        </p:txBody>
      </p:sp>
      <p:sp>
        <p:nvSpPr>
          <p:cNvPr id="81" name="Shape 81"/>
          <p:cNvSpPr txBox="1">
            <a:spLocks noGrp="1"/>
          </p:cNvSpPr>
          <p:nvPr>
            <p:ph type="subTitle" idx="1"/>
          </p:nvPr>
        </p:nvSpPr>
        <p:spPr>
          <a:xfrm>
            <a:off x="346125" y="1210225"/>
            <a:ext cx="8520600" cy="7926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Char char="●"/>
            </a:pPr>
            <a:r>
              <a:rPr lang="nb" sz="2400">
                <a:solidFill>
                  <a:srgbClr val="000000"/>
                </a:solidFill>
              </a:rPr>
              <a:t>Journalføringsplikten (åpen logging av inn-/utgående kommunikasjon)</a:t>
            </a:r>
            <a:endParaRPr sz="2400">
              <a:solidFill>
                <a:srgbClr val="000000"/>
              </a:solidFill>
            </a:endParaRPr>
          </a:p>
          <a:p>
            <a:pPr marL="457200" lvl="0" indent="-381000" algn="l" rtl="0">
              <a:spcBef>
                <a:spcPts val="0"/>
              </a:spcBef>
              <a:spcAft>
                <a:spcPts val="0"/>
              </a:spcAft>
              <a:buClr>
                <a:srgbClr val="000000"/>
              </a:buClr>
              <a:buSzPts val="2400"/>
              <a:buChar char="●"/>
            </a:pPr>
            <a:r>
              <a:rPr lang="nb" sz="2400">
                <a:solidFill>
                  <a:srgbClr val="000000"/>
                </a:solidFill>
              </a:rPr>
              <a:t>Etterhvert: Arkivering av elektroniske dokumenter</a:t>
            </a:r>
            <a:endParaRPr sz="2400">
              <a:solidFill>
                <a:srgbClr val="000000"/>
              </a:solidFill>
            </a:endParaRPr>
          </a:p>
          <a:p>
            <a:pPr marL="457200" lvl="0" indent="-381000" algn="l" rtl="0">
              <a:spcBef>
                <a:spcPts val="0"/>
              </a:spcBef>
              <a:spcAft>
                <a:spcPts val="0"/>
              </a:spcAft>
              <a:buClr>
                <a:srgbClr val="000000"/>
              </a:buClr>
              <a:buSzPts val="2400"/>
              <a:buChar char="●"/>
            </a:pPr>
            <a:r>
              <a:rPr lang="nb" sz="2400">
                <a:solidFill>
                  <a:srgbClr val="000000"/>
                </a:solidFill>
              </a:rPr>
              <a:t>SGK og Noark-systemene ble de facto gift med hverandre</a:t>
            </a:r>
            <a:endParaRPr sz="2400">
              <a:solidFill>
                <a:srgbClr val="000000"/>
              </a:solidFill>
            </a:endParaRPr>
          </a:p>
          <a:p>
            <a:pPr marL="457200" lvl="0" indent="-381000" algn="l" rtl="0">
              <a:spcBef>
                <a:spcPts val="0"/>
              </a:spcBef>
              <a:spcAft>
                <a:spcPts val="0"/>
              </a:spcAft>
              <a:buClr>
                <a:srgbClr val="000000"/>
              </a:buClr>
              <a:buSzPts val="2400"/>
              <a:buChar char="●"/>
            </a:pPr>
            <a:r>
              <a:rPr lang="nb" sz="2400">
                <a:solidFill>
                  <a:srgbClr val="000000"/>
                </a:solidFill>
              </a:rPr>
              <a:t>All denne legacyen ble tatt med inn i NOARK 5</a:t>
            </a:r>
            <a:endParaRPr sz="24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ctrTitle"/>
          </p:nvPr>
        </p:nvSpPr>
        <p:spPr>
          <a:xfrm>
            <a:off x="414775" y="332275"/>
            <a:ext cx="8520600" cy="719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nb" sz="3000"/>
              <a:t>Begreper</a:t>
            </a:r>
            <a:endParaRPr sz="3000"/>
          </a:p>
        </p:txBody>
      </p:sp>
      <p:sp>
        <p:nvSpPr>
          <p:cNvPr id="87" name="Shape 87"/>
          <p:cNvSpPr txBox="1">
            <a:spLocks noGrp="1"/>
          </p:cNvSpPr>
          <p:nvPr>
            <p:ph type="subTitle" idx="1"/>
          </p:nvPr>
        </p:nvSpPr>
        <p:spPr>
          <a:xfrm>
            <a:off x="311700" y="1051375"/>
            <a:ext cx="8520600" cy="28758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Clr>
                <a:srgbClr val="000000"/>
              </a:buClr>
              <a:buSzPts val="2400"/>
              <a:buChar char="●"/>
            </a:pPr>
            <a:r>
              <a:rPr lang="nb" sz="2400">
                <a:solidFill>
                  <a:srgbClr val="000000"/>
                </a:solidFill>
              </a:rPr>
              <a:t>Jeg snakker sjelden om arkiv, jeg snakker om transaksjonsdata</a:t>
            </a:r>
            <a:endParaRPr sz="2400">
              <a:solidFill>
                <a:srgbClr val="000000"/>
              </a:solidFill>
            </a:endParaRPr>
          </a:p>
          <a:p>
            <a:pPr marL="457200" lvl="0" indent="-381000" rtl="0">
              <a:spcBef>
                <a:spcPts val="0"/>
              </a:spcBef>
              <a:spcAft>
                <a:spcPts val="0"/>
              </a:spcAft>
              <a:buClr>
                <a:srgbClr val="000000"/>
              </a:buClr>
              <a:buSzPts val="2400"/>
              <a:buChar char="●"/>
            </a:pPr>
            <a:r>
              <a:rPr lang="nb" sz="2400">
                <a:solidFill>
                  <a:srgbClr val="000000"/>
                </a:solidFill>
              </a:rPr>
              <a:t>Jeg snakker sjelden om saksbehandling, men mye om prosesser (saksbehandling er en type “prosess”)</a:t>
            </a:r>
            <a:endParaRPr sz="2400">
              <a:solidFill>
                <a:srgbClr val="000000"/>
              </a:solidFill>
            </a:endParaRPr>
          </a:p>
          <a:p>
            <a:pPr marL="457200" lvl="0" indent="-381000" rtl="0">
              <a:spcBef>
                <a:spcPts val="0"/>
              </a:spcBef>
              <a:spcAft>
                <a:spcPts val="0"/>
              </a:spcAft>
              <a:buClr>
                <a:srgbClr val="000000"/>
              </a:buClr>
              <a:buSzPts val="2400"/>
              <a:buChar char="●"/>
            </a:pPr>
            <a:r>
              <a:rPr lang="nb" sz="2400">
                <a:solidFill>
                  <a:srgbClr val="000000"/>
                </a:solidFill>
              </a:rPr>
              <a:t>Jeg snakker sjelden om fagsystemer, jeg snakker om digitale prosesser (fagsystemer skal digitalt understøtte prosesser, men det er ikke bare de som gjør dette)</a:t>
            </a:r>
            <a:endParaRPr sz="2400">
              <a:solidFill>
                <a:srgbClr val="000000"/>
              </a:solidFill>
            </a:endParaRPr>
          </a:p>
          <a:p>
            <a:pPr marL="457200" lvl="0" indent="-381000" rtl="0">
              <a:spcBef>
                <a:spcPts val="0"/>
              </a:spcBef>
              <a:spcAft>
                <a:spcPts val="0"/>
              </a:spcAft>
              <a:buClr>
                <a:srgbClr val="000000"/>
              </a:buClr>
              <a:buSzPts val="2400"/>
              <a:buChar char="●"/>
            </a:pPr>
            <a:r>
              <a:rPr lang="nb" sz="2400">
                <a:solidFill>
                  <a:srgbClr val="000000"/>
                </a:solidFill>
              </a:rPr>
              <a:t>Jeg snakker lite om journalføring, jeg snakker mer om registreringer, logging, tidfesting og timestamps</a:t>
            </a:r>
            <a:endParaRPr sz="2400">
              <a:solidFill>
                <a:srgbClr val="000000"/>
              </a:solidFill>
            </a:endParaRPr>
          </a:p>
          <a:p>
            <a:pPr marL="0" lvl="0" indent="0" rtl="0">
              <a:spcBef>
                <a:spcPts val="0"/>
              </a:spcBef>
              <a:spcAft>
                <a:spcPts val="0"/>
              </a:spcAft>
              <a:buNone/>
            </a:pPr>
            <a:endParaRPr sz="2400">
              <a:solidFill>
                <a:srgbClr val="000000"/>
              </a:solidFill>
            </a:endParaRPr>
          </a:p>
          <a:p>
            <a:pPr marL="0" lvl="0" indent="0">
              <a:spcBef>
                <a:spcPts val="0"/>
              </a:spcBef>
              <a:spcAft>
                <a:spcPts val="0"/>
              </a:spcAft>
              <a:buNone/>
            </a:pPr>
            <a:endParaRPr/>
          </a:p>
        </p:txBody>
      </p:sp>
      <p:sp>
        <p:nvSpPr>
          <p:cNvPr id="88" name="Shape 88"/>
          <p:cNvSpPr txBox="1"/>
          <p:nvPr/>
        </p:nvSpPr>
        <p:spPr>
          <a:xfrm>
            <a:off x="516025" y="4507375"/>
            <a:ext cx="8318100" cy="536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nb" sz="2400">
                <a:solidFill>
                  <a:srgbClr val="FF0000"/>
                </a:solidFill>
              </a:rPr>
              <a:t>Dette gjør jeg mest for å forvirre dere...</a:t>
            </a:r>
            <a:endParaRPr sz="24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ctrTitle"/>
          </p:nvPr>
        </p:nvSpPr>
        <p:spPr>
          <a:xfrm>
            <a:off x="353025" y="3924200"/>
            <a:ext cx="8520600" cy="933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nb" sz="3000"/>
              <a:t>Arkiv er transaksjonsdata. Data om avsluttede prosesser og transaksjoner. Transaksjonsdata kan ha mange ulike former men oppfyller en bestemt rolle: Å beskrive en hendelser som har funnet sted, på en måte som bør være meningsbærende i seg selv, uavhengig av om de ble skapt i for fem minutter eller hundre år siden. </a:t>
            </a:r>
            <a:endParaRPr sz="3000"/>
          </a:p>
          <a:p>
            <a:pPr marL="0" lvl="0" indent="0">
              <a:spcBef>
                <a:spcPts val="0"/>
              </a:spcBef>
              <a:spcAft>
                <a:spcPts val="0"/>
              </a:spcAft>
              <a:buNone/>
            </a:pP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subTitle" idx="1"/>
          </p:nvPr>
        </p:nvSpPr>
        <p:spPr>
          <a:xfrm>
            <a:off x="471750" y="265925"/>
            <a:ext cx="8045400" cy="251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b" sz="2400">
                <a:solidFill>
                  <a:schemeClr val="dk1"/>
                </a:solidFill>
              </a:rPr>
              <a:t>Denne vide definisjonen gjør at “korrespondansearkivet” (Noark komplett) er umulig kan være en “holistisk” arkivløsning. “komplett” var neppe ment å være en “endeløsning” for arkivering, men dessverre var det sånn det ble. </a:t>
            </a:r>
            <a:endParaRPr sz="24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a:spcBef>
                <a:spcPts val="0"/>
              </a:spcBef>
              <a:spcAft>
                <a:spcPts val="0"/>
              </a:spcAft>
              <a:buClr>
                <a:schemeClr val="dk1"/>
              </a:buClr>
              <a:buSzPts val="1100"/>
              <a:buFont typeface="Arial"/>
              <a:buNone/>
            </a:pPr>
            <a:endParaRPr sz="1800"/>
          </a:p>
        </p:txBody>
      </p:sp>
      <p:pic>
        <p:nvPicPr>
          <p:cNvPr id="99" name="Shape 99"/>
          <p:cNvPicPr preferRelativeResize="0"/>
          <p:nvPr/>
        </p:nvPicPr>
        <p:blipFill>
          <a:blip r:embed="rId3">
            <a:alphaModFix/>
          </a:blip>
          <a:stretch>
            <a:fillRect/>
          </a:stretch>
        </p:blipFill>
        <p:spPr>
          <a:xfrm>
            <a:off x="3461450" y="3815850"/>
            <a:ext cx="1664445" cy="1211975"/>
          </a:xfrm>
          <a:prstGeom prst="rect">
            <a:avLst/>
          </a:prstGeom>
          <a:noFill/>
          <a:ln>
            <a:noFill/>
          </a:ln>
        </p:spPr>
      </p:pic>
      <p:pic>
        <p:nvPicPr>
          <p:cNvPr id="100" name="Shape 100"/>
          <p:cNvPicPr preferRelativeResize="0"/>
          <p:nvPr/>
        </p:nvPicPr>
        <p:blipFill>
          <a:blip r:embed="rId4">
            <a:alphaModFix/>
          </a:blip>
          <a:stretch>
            <a:fillRect/>
          </a:stretch>
        </p:blipFill>
        <p:spPr>
          <a:xfrm>
            <a:off x="0" y="2273600"/>
            <a:ext cx="1377600" cy="1377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2000"/>
                                        <p:tgtEl>
                                          <p:spTgt spid="100"/>
                                        </p:tgtEl>
                                        <p:attrNameLst>
                                          <p:attrName>ppt_x</p:attrName>
                                        </p:attrNameLst>
                                      </p:cBhvr>
                                      <p:tavLst>
                                        <p:tav tm="0">
                                          <p:val>
                                            <p:strVal val="#ppt_x"/>
                                          </p:val>
                                        </p:tav>
                                        <p:tav tm="100000">
                                          <p:val>
                                            <p:strVal val="#ppt_x+1"/>
                                          </p:val>
                                        </p:tav>
                                      </p:tavLst>
                                    </p:anim>
                                    <p:set>
                                      <p:cBhvr>
                                        <p:cTn id="7" dur="1" fill="hold">
                                          <p:stCondLst>
                                            <p:cond delay="2000"/>
                                          </p:stCondLst>
                                        </p:cTn>
                                        <p:tgtEl>
                                          <p:spTgt spid="100"/>
                                        </p:tgtEl>
                                        <p:attrNameLst>
                                          <p:attrName>style.visibility</p:attrName>
                                        </p:attrNameLst>
                                      </p:cBhvr>
                                      <p:to>
                                        <p:strVal val="hidden"/>
                                      </p:to>
                                    </p:set>
                                  </p:childTnLst>
                                </p:cTn>
                              </p:par>
                            </p:childTnLst>
                          </p:cTn>
                        </p:par>
                        <p:par>
                          <p:cTn id="8" fill="hold">
                            <p:stCondLst>
                              <p:cond delay="2000"/>
                            </p:stCondLst>
                            <p:childTnLst>
                              <p:par>
                                <p:cTn id="9" presetID="2" presetClass="exit" presetSubtype="2" fill="hold" nodeType="afterEffect">
                                  <p:stCondLst>
                                    <p:cond delay="0"/>
                                  </p:stCondLst>
                                  <p:childTnLst>
                                    <p:anim calcmode="lin" valueType="num">
                                      <p:cBhvr additive="base">
                                        <p:cTn id="10" dur="2000"/>
                                        <p:tgtEl>
                                          <p:spTgt spid="100"/>
                                        </p:tgtEl>
                                        <p:attrNameLst>
                                          <p:attrName>ppt_x</p:attrName>
                                        </p:attrNameLst>
                                      </p:cBhvr>
                                      <p:tavLst>
                                        <p:tav tm="0">
                                          <p:val>
                                            <p:strVal val="#ppt_x"/>
                                          </p:val>
                                        </p:tav>
                                        <p:tav tm="100000">
                                          <p:val>
                                            <p:strVal val="#ppt_x+1"/>
                                          </p:val>
                                        </p:tav>
                                      </p:tavLst>
                                    </p:anim>
                                    <p:set>
                                      <p:cBhvr>
                                        <p:cTn id="11" dur="1" fill="hold">
                                          <p:stCondLst>
                                            <p:cond delay="2000"/>
                                          </p:stCondLst>
                                        </p:cTn>
                                        <p:tgtEl>
                                          <p:spTgt spid="100"/>
                                        </p:tgtEl>
                                        <p:attrNameLst>
                                          <p:attrName>style.visibility</p:attrName>
                                        </p:attrNameLst>
                                      </p:cBhvr>
                                      <p:to>
                                        <p:strVal val="hidden"/>
                                      </p:to>
                                    </p:set>
                                  </p:childTnLst>
                                </p:cTn>
                              </p:par>
                            </p:childTnLst>
                          </p:cTn>
                        </p:par>
                        <p:par>
                          <p:cTn id="12" fill="hold">
                            <p:stCondLst>
                              <p:cond delay="4000"/>
                            </p:stCondLst>
                            <p:childTnLst>
                              <p:par>
                                <p:cTn id="13" presetID="2" presetClass="exit" presetSubtype="2" fill="hold" nodeType="afterEffect">
                                  <p:stCondLst>
                                    <p:cond delay="0"/>
                                  </p:stCondLst>
                                  <p:childTnLst>
                                    <p:anim calcmode="lin" valueType="num">
                                      <p:cBhvr additive="base">
                                        <p:cTn id="14" dur="2000"/>
                                        <p:tgtEl>
                                          <p:spTgt spid="100"/>
                                        </p:tgtEl>
                                        <p:attrNameLst>
                                          <p:attrName>ppt_x</p:attrName>
                                        </p:attrNameLst>
                                      </p:cBhvr>
                                      <p:tavLst>
                                        <p:tav tm="0">
                                          <p:val>
                                            <p:strVal val="#ppt_x"/>
                                          </p:val>
                                        </p:tav>
                                        <p:tav tm="100000">
                                          <p:val>
                                            <p:strVal val="#ppt_x+1"/>
                                          </p:val>
                                        </p:tav>
                                      </p:tavLst>
                                    </p:anim>
                                    <p:set>
                                      <p:cBhvr>
                                        <p:cTn id="15" dur="1" fill="hold">
                                          <p:stCondLst>
                                            <p:cond delay="2000"/>
                                          </p:stCondLst>
                                        </p:cTn>
                                        <p:tgtEl>
                                          <p:spTgt spid="100"/>
                                        </p:tgtEl>
                                        <p:attrNameLst>
                                          <p:attrName>style.visibility</p:attrName>
                                        </p:attrNameLst>
                                      </p:cBhvr>
                                      <p:to>
                                        <p:strVal val="hidden"/>
                                      </p:to>
                                    </p:set>
                                  </p:childTnLst>
                                </p:cTn>
                              </p:par>
                            </p:childTnLst>
                          </p:cTn>
                        </p:par>
                        <p:par>
                          <p:cTn id="16" fill="hold">
                            <p:stCondLst>
                              <p:cond delay="6000"/>
                            </p:stCondLst>
                            <p:childTnLst>
                              <p:par>
                                <p:cTn id="17" presetID="2" presetClass="exit" presetSubtype="2" fill="hold" nodeType="afterEffect">
                                  <p:stCondLst>
                                    <p:cond delay="0"/>
                                  </p:stCondLst>
                                  <p:childTnLst>
                                    <p:anim calcmode="lin" valueType="num">
                                      <p:cBhvr additive="base">
                                        <p:cTn id="18" dur="2000"/>
                                        <p:tgtEl>
                                          <p:spTgt spid="100"/>
                                        </p:tgtEl>
                                        <p:attrNameLst>
                                          <p:attrName>ppt_x</p:attrName>
                                        </p:attrNameLst>
                                      </p:cBhvr>
                                      <p:tavLst>
                                        <p:tav tm="0">
                                          <p:val>
                                            <p:strVal val="#ppt_x"/>
                                          </p:val>
                                        </p:tav>
                                        <p:tav tm="100000">
                                          <p:val>
                                            <p:strVal val="#ppt_x+1"/>
                                          </p:val>
                                        </p:tav>
                                      </p:tavLst>
                                    </p:anim>
                                    <p:set>
                                      <p:cBhvr>
                                        <p:cTn id="19" dur="1" fill="hold">
                                          <p:stCondLst>
                                            <p:cond delay="2000"/>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subTitle" idx="1"/>
          </p:nvPr>
        </p:nvSpPr>
        <p:spPr>
          <a:xfrm>
            <a:off x="1040425" y="795825"/>
            <a:ext cx="6462300" cy="65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b" sz="3600">
                <a:solidFill>
                  <a:schemeClr val="dk1"/>
                </a:solidFill>
              </a:rPr>
              <a:t>Skille av sak(prosess) og arkiv</a:t>
            </a:r>
            <a:endParaRPr sz="3600"/>
          </a:p>
        </p:txBody>
      </p:sp>
      <p:sp>
        <p:nvSpPr>
          <p:cNvPr id="106" name="Shape 106"/>
          <p:cNvSpPr txBox="1">
            <a:spLocks noGrp="1"/>
          </p:cNvSpPr>
          <p:nvPr>
            <p:ph type="subTitle" idx="1"/>
          </p:nvPr>
        </p:nvSpPr>
        <p:spPr>
          <a:xfrm>
            <a:off x="817500" y="1627875"/>
            <a:ext cx="7509000" cy="102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b" sz="3000">
                <a:solidFill>
                  <a:schemeClr val="dk1"/>
                </a:solidFill>
              </a:rPr>
              <a:t>Ikke nødvendigvis to forskjellig løsninger, men to forskjellige kravsett. </a:t>
            </a:r>
            <a:endParaRPr sz="30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p:txBody>
      </p:sp>
      <p:sp>
        <p:nvSpPr>
          <p:cNvPr id="107" name="Shape 107"/>
          <p:cNvSpPr txBox="1">
            <a:spLocks noGrp="1"/>
          </p:cNvSpPr>
          <p:nvPr>
            <p:ph type="subTitle" idx="1"/>
          </p:nvPr>
        </p:nvSpPr>
        <p:spPr>
          <a:xfrm rot="-622530">
            <a:off x="1786866" y="3459289"/>
            <a:ext cx="5570282" cy="7829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b" sz="1800">
                <a:solidFill>
                  <a:srgbClr val="FF0000"/>
                </a:solidFill>
              </a:rPr>
              <a:t>Personlig mening: Arkiv burde vært både en nasjonal standard og en nasjonal felleskomponent</a:t>
            </a:r>
            <a:endParaRPr sz="1800">
              <a:solidFill>
                <a:srgbClr val="FF0000"/>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1000"/>
                                        <p:tgtEl>
                                          <p:spTgt spid="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1001</Words>
  <Application>Microsoft Office PowerPoint</Application>
  <PresentationFormat>Skjermfremvisning (16:9)</PresentationFormat>
  <Paragraphs>88</Paragraphs>
  <Slides>24</Slides>
  <Notes>24</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24</vt:i4>
      </vt:variant>
    </vt:vector>
  </HeadingPairs>
  <TitlesOfParts>
    <vt:vector size="27" baseType="lpstr">
      <vt:lpstr>Arial</vt:lpstr>
      <vt:lpstr>Oswald</vt:lpstr>
      <vt:lpstr>Simple Light</vt:lpstr>
      <vt:lpstr>Her er løsningen. Hva var problemet?</vt:lpstr>
      <vt:lpstr>Hva er arkiv?</vt:lpstr>
      <vt:lpstr>Hva er arkiv i Norge?</vt:lpstr>
      <vt:lpstr>PowerPoint-presentasjon</vt:lpstr>
      <vt:lpstr>Hva var NOARK-standarden ment å dekke?</vt:lpstr>
      <vt:lpstr>Begreper</vt:lpstr>
      <vt:lpstr>Arkiv er transaksjonsdata. Data om avsluttede prosesser og transaksjoner. Transaksjonsdata kan ha mange ulike former men oppfyller en bestemt rolle: Å beskrive en hendelser som har funnet sted, på en måte som bør være meningsbærende i seg selv, uavhengig av om de ble skapt i for fem minutter eller hundre år siden.  </vt:lpstr>
      <vt:lpstr>PowerPoint-presentasjon</vt:lpstr>
      <vt:lpstr>PowerPoint-presentasjon</vt:lpstr>
      <vt:lpstr>Hvilke behov må dekkes?</vt:lpstr>
      <vt:lpstr>Hva er “arkivbehov”</vt:lpstr>
      <vt:lpstr>Hva er prosessbehov?</vt:lpstr>
      <vt:lpstr>Hvilke krav har “arkivet” til prosessene?</vt:lpstr>
      <vt:lpstr>Hva er de mer “universelle” behovene?</vt:lpstr>
      <vt:lpstr>Shit in, shit out</vt:lpstr>
      <vt:lpstr>Arkiv et sluttprodukt, men...</vt:lpstr>
      <vt:lpstr>Strukturerte data vs dokumenter</vt:lpstr>
      <vt:lpstr>Nynoarksk</vt:lpstr>
      <vt:lpstr>Create</vt:lpstr>
      <vt:lpstr>Read</vt:lpstr>
      <vt:lpstr>Update</vt:lpstr>
      <vt:lpstr>Delete</vt:lpstr>
      <vt:lpstr>   VIKTIGERE ENN NOE ANNET I HELE VERDEN</vt:lpstr>
      <vt:lpstr>Og så… På vegne av kommunene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 er løsningen. Hva var problemet?</dc:title>
  <dc:creator>Mona Danielsen</dc:creator>
  <cp:lastModifiedBy>Mona Danielsen</cp:lastModifiedBy>
  <cp:revision>2</cp:revision>
  <dcterms:modified xsi:type="dcterms:W3CDTF">2018-02-01T08:34:01Z</dcterms:modified>
</cp:coreProperties>
</file>